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58" r:id="rId6"/>
  </p:sldIdLst>
  <p:sldSz cx="7562850" cy="10688638"/>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4B69"/>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0" autoAdjust="0"/>
    <p:restoredTop sz="94698" autoAdjust="0"/>
  </p:normalViewPr>
  <p:slideViewPr>
    <p:cSldViewPr snapToGrid="0" snapToObjects="1">
      <p:cViewPr varScale="1">
        <p:scale>
          <a:sx n="71" d="100"/>
          <a:sy n="71" d="100"/>
        </p:scale>
        <p:origin x="3420" y="84"/>
      </p:cViewPr>
      <p:guideLst>
        <p:guide orient="horz" pos="3367"/>
        <p:guide pos="23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191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hteck 4"/>
          <p:cNvSpPr/>
          <p:nvPr userDrawn="1"/>
        </p:nvSpPr>
        <p:spPr>
          <a:xfrm>
            <a:off x="154327" y="919483"/>
            <a:ext cx="7259810" cy="62925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feld 10"/>
          <p:cNvSpPr txBox="1"/>
          <p:nvPr userDrawn="1"/>
        </p:nvSpPr>
        <p:spPr>
          <a:xfrm>
            <a:off x="2684901" y="1086943"/>
            <a:ext cx="4729235" cy="461796"/>
          </a:xfrm>
          <a:prstGeom prst="rect">
            <a:avLst/>
          </a:prstGeom>
          <a:noFill/>
        </p:spPr>
        <p:txBody>
          <a:bodyPr wrap="square" tIns="0" bIns="0" rtlCol="0" anchor="ctr" anchorCtr="0">
            <a:noAutofit/>
          </a:bodyPr>
          <a:lstStyle/>
          <a:p>
            <a:pPr algn="r"/>
            <a:r>
              <a:rPr lang="de-DE" sz="1400" b="1" i="0" baseline="0" dirty="0" smtClean="0">
                <a:latin typeface="Arial"/>
              </a:rPr>
              <a:t>Ford F150 </a:t>
            </a:r>
            <a:r>
              <a:rPr lang="de-DE" sz="1400" b="1" i="0" baseline="0" dirty="0" err="1" smtClean="0">
                <a:latin typeface="Arial"/>
              </a:rPr>
              <a:t>Raptor</a:t>
            </a:r>
            <a:r>
              <a:rPr lang="de-DE" sz="1400" b="1" i="0" baseline="0" dirty="0" smtClean="0">
                <a:latin typeface="Arial"/>
              </a:rPr>
              <a:t>  2016 </a:t>
            </a:r>
            <a:r>
              <a:rPr lang="de-DE" sz="1400" b="1" i="0" baseline="0" dirty="0" smtClean="0">
                <a:latin typeface="Arial"/>
                <a:sym typeface="Wingdings" pitchFamily="2" charset="2"/>
              </a:rPr>
              <a:t></a:t>
            </a:r>
            <a:endParaRPr lang="de-DE" sz="1400" b="1" i="0" baseline="0" dirty="0">
              <a:latin typeface="Arial"/>
            </a:endParaRPr>
          </a:p>
        </p:txBody>
      </p:sp>
      <p:sp>
        <p:nvSpPr>
          <p:cNvPr id="3" name="Manuelle Eingabe 2"/>
          <p:cNvSpPr/>
          <p:nvPr userDrawn="1"/>
        </p:nvSpPr>
        <p:spPr>
          <a:xfrm rot="10800000">
            <a:off x="154325" y="131204"/>
            <a:ext cx="7259810" cy="1029419"/>
          </a:xfrm>
          <a:prstGeom prst="flowChartManualInpu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 name="Bild 5" descr="NEW-Wolfhead-201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326" y="86203"/>
            <a:ext cx="1462536" cy="1462536"/>
          </a:xfrm>
          <a:prstGeom prst="rect">
            <a:avLst/>
          </a:prstGeom>
        </p:spPr>
      </p:pic>
      <p:sp>
        <p:nvSpPr>
          <p:cNvPr id="9" name="Textfeld 8"/>
          <p:cNvSpPr txBox="1"/>
          <p:nvPr userDrawn="1"/>
        </p:nvSpPr>
        <p:spPr>
          <a:xfrm>
            <a:off x="1713084" y="432728"/>
            <a:ext cx="5701052" cy="461796"/>
          </a:xfrm>
          <a:prstGeom prst="rect">
            <a:avLst/>
          </a:prstGeom>
          <a:noFill/>
        </p:spPr>
        <p:txBody>
          <a:bodyPr wrap="square" tIns="0" bIns="0" rtlCol="0" anchor="ctr" anchorCtr="0">
            <a:noAutofit/>
          </a:bodyPr>
          <a:lstStyle/>
          <a:p>
            <a:pPr algn="l"/>
            <a:r>
              <a:rPr lang="de-DE" sz="1400" b="1" i="0" baseline="0" dirty="0" smtClean="0">
                <a:solidFill>
                  <a:schemeClr val="bg1"/>
                </a:solidFill>
                <a:latin typeface="Arial"/>
              </a:rPr>
              <a:t>Montageanleitung für REMUS Sportschalldämpfer</a:t>
            </a:r>
          </a:p>
          <a:p>
            <a:pPr algn="l"/>
            <a:r>
              <a:rPr lang="de-DE" sz="1400" b="1" i="0" baseline="0" dirty="0" smtClean="0">
                <a:solidFill>
                  <a:schemeClr val="bg1">
                    <a:lumMod val="75000"/>
                  </a:schemeClr>
                </a:solidFill>
                <a:latin typeface="Arial"/>
              </a:rPr>
              <a:t>Installation </a:t>
            </a:r>
            <a:r>
              <a:rPr lang="de-DE" sz="1400" b="1" i="0" baseline="0" dirty="0" err="1" smtClean="0">
                <a:solidFill>
                  <a:schemeClr val="bg1">
                    <a:lumMod val="75000"/>
                  </a:schemeClr>
                </a:solidFill>
                <a:latin typeface="Arial"/>
              </a:rPr>
              <a:t>instructions</a:t>
            </a:r>
            <a:r>
              <a:rPr lang="de-DE" sz="1400" b="1" i="0" baseline="0" dirty="0" smtClean="0">
                <a:solidFill>
                  <a:schemeClr val="bg1">
                    <a:lumMod val="75000"/>
                  </a:schemeClr>
                </a:solidFill>
                <a:latin typeface="Arial"/>
              </a:rPr>
              <a:t> </a:t>
            </a:r>
            <a:r>
              <a:rPr lang="de-DE" sz="1400" b="1" i="0" baseline="0" dirty="0" err="1" smtClean="0">
                <a:solidFill>
                  <a:schemeClr val="bg1">
                    <a:lumMod val="75000"/>
                  </a:schemeClr>
                </a:solidFill>
                <a:latin typeface="Arial"/>
              </a:rPr>
              <a:t>for</a:t>
            </a:r>
            <a:r>
              <a:rPr lang="de-DE" sz="1400" b="1" i="0" baseline="0" dirty="0" smtClean="0">
                <a:solidFill>
                  <a:schemeClr val="bg1">
                    <a:lumMod val="75000"/>
                  </a:schemeClr>
                </a:solidFill>
                <a:latin typeface="Arial"/>
              </a:rPr>
              <a:t> REMUS </a:t>
            </a:r>
            <a:r>
              <a:rPr lang="de-DE" sz="1400" b="1" i="0" baseline="0" dirty="0" err="1" smtClean="0">
                <a:solidFill>
                  <a:schemeClr val="bg1">
                    <a:lumMod val="75000"/>
                  </a:schemeClr>
                </a:solidFill>
                <a:latin typeface="Arial"/>
              </a:rPr>
              <a:t>sport</a:t>
            </a:r>
            <a:r>
              <a:rPr lang="de-DE" sz="1400" b="1" i="0" baseline="0" dirty="0" smtClean="0">
                <a:solidFill>
                  <a:schemeClr val="bg1">
                    <a:lumMod val="75000"/>
                  </a:schemeClr>
                </a:solidFill>
                <a:latin typeface="Arial"/>
              </a:rPr>
              <a:t> </a:t>
            </a:r>
            <a:r>
              <a:rPr lang="de-DE" sz="1400" b="1" i="0" baseline="0" dirty="0" err="1" smtClean="0">
                <a:solidFill>
                  <a:schemeClr val="bg1">
                    <a:lumMod val="75000"/>
                  </a:schemeClr>
                </a:solidFill>
                <a:latin typeface="Arial"/>
              </a:rPr>
              <a:t>exhaust</a:t>
            </a:r>
            <a:endParaRPr lang="de-DE" sz="1400" b="1" i="0" baseline="0" dirty="0">
              <a:solidFill>
                <a:schemeClr val="bg1">
                  <a:lumMod val="75000"/>
                </a:schemeClr>
              </a:solidFill>
              <a:latin typeface="Arial"/>
            </a:endParaRPr>
          </a:p>
        </p:txBody>
      </p:sp>
      <p:sp>
        <p:nvSpPr>
          <p:cNvPr id="7" name="Rechteck 6"/>
          <p:cNvSpPr/>
          <p:nvPr userDrawn="1"/>
        </p:nvSpPr>
        <p:spPr>
          <a:xfrm>
            <a:off x="1626487" y="131883"/>
            <a:ext cx="45719" cy="68568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0" name="Gruppierung 29"/>
          <p:cNvGrpSpPr/>
          <p:nvPr userDrawn="1"/>
        </p:nvGrpSpPr>
        <p:grpSpPr>
          <a:xfrm>
            <a:off x="76681" y="9784958"/>
            <a:ext cx="7337456" cy="780672"/>
            <a:chOff x="76681" y="8307011"/>
            <a:chExt cx="7337456" cy="780672"/>
          </a:xfrm>
        </p:grpSpPr>
        <p:sp>
          <p:nvSpPr>
            <p:cNvPr id="13" name="Textfeld 12"/>
            <p:cNvSpPr txBox="1"/>
            <p:nvPr userDrawn="1"/>
          </p:nvSpPr>
          <p:spPr>
            <a:xfrm>
              <a:off x="76681" y="8307011"/>
              <a:ext cx="4729235" cy="170803"/>
            </a:xfrm>
            <a:prstGeom prst="rect">
              <a:avLst/>
            </a:prstGeom>
            <a:noFill/>
          </p:spPr>
          <p:txBody>
            <a:bodyPr wrap="square" tIns="0" bIns="0" rtlCol="0" anchor="ctr" anchorCtr="0">
              <a:noAutofit/>
            </a:bodyPr>
            <a:lstStyle/>
            <a:p>
              <a:pPr algn="l"/>
              <a:r>
                <a:rPr lang="de-DE" sz="700" b="0" i="0" baseline="0" dirty="0" smtClean="0">
                  <a:latin typeface="Arial"/>
                </a:rPr>
                <a:t>Irrtümer und Änderungen vorbehalten! / </a:t>
              </a:r>
              <a:r>
                <a:rPr lang="de-DE" sz="700" b="0" i="0" baseline="0" dirty="0" smtClean="0">
                  <a:solidFill>
                    <a:srgbClr val="004B69"/>
                  </a:solidFill>
                  <a:latin typeface="Arial"/>
                </a:rPr>
                <a:t>Errors </a:t>
              </a:r>
              <a:r>
                <a:rPr lang="de-DE" sz="700" b="0" i="0" baseline="0" dirty="0" err="1" smtClean="0">
                  <a:solidFill>
                    <a:srgbClr val="004B69"/>
                  </a:solidFill>
                  <a:latin typeface="Arial"/>
                </a:rPr>
                <a:t>and</a:t>
              </a:r>
              <a:r>
                <a:rPr lang="de-DE" sz="700" b="0" i="0" baseline="0" dirty="0" smtClean="0">
                  <a:solidFill>
                    <a:srgbClr val="004B69"/>
                  </a:solidFill>
                  <a:latin typeface="Arial"/>
                </a:rPr>
                <a:t> </a:t>
              </a:r>
              <a:r>
                <a:rPr lang="de-DE" sz="700" b="0" i="0" baseline="0" dirty="0" err="1" smtClean="0">
                  <a:solidFill>
                    <a:srgbClr val="004B69"/>
                  </a:solidFill>
                  <a:latin typeface="Arial"/>
                </a:rPr>
                <a:t>omissions</a:t>
              </a:r>
              <a:r>
                <a:rPr lang="de-DE" sz="700" b="0" i="0" baseline="0" dirty="0" smtClean="0">
                  <a:solidFill>
                    <a:srgbClr val="004B69"/>
                  </a:solidFill>
                  <a:latin typeface="Arial"/>
                </a:rPr>
                <a:t> </a:t>
              </a:r>
              <a:r>
                <a:rPr lang="de-DE" sz="700" b="0" i="0" baseline="0" dirty="0" err="1" smtClean="0">
                  <a:solidFill>
                    <a:srgbClr val="004B69"/>
                  </a:solidFill>
                  <a:latin typeface="Arial"/>
                </a:rPr>
                <a:t>excepted</a:t>
              </a:r>
              <a:r>
                <a:rPr lang="de-DE" sz="700" b="0" i="0" baseline="0" dirty="0" smtClean="0">
                  <a:solidFill>
                    <a:srgbClr val="004B69"/>
                  </a:solidFill>
                  <a:latin typeface="Arial"/>
                </a:rPr>
                <a:t>!</a:t>
              </a:r>
              <a:endParaRPr lang="de-DE" sz="700" b="0" i="0" baseline="0" dirty="0">
                <a:solidFill>
                  <a:srgbClr val="004B69"/>
                </a:solidFill>
                <a:latin typeface="Arial"/>
              </a:endParaRPr>
            </a:p>
          </p:txBody>
        </p:sp>
        <p:sp>
          <p:nvSpPr>
            <p:cNvPr id="15" name="Rechteck 14"/>
            <p:cNvSpPr/>
            <p:nvPr userDrawn="1"/>
          </p:nvSpPr>
          <p:spPr>
            <a:xfrm>
              <a:off x="154327" y="8458427"/>
              <a:ext cx="7259810" cy="6292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Bild 15" descr="Logo-REMUS-SPORTEXHAUST-WOLF-white-red_14.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760" y="8488907"/>
              <a:ext cx="1640886" cy="576361"/>
            </a:xfrm>
            <a:prstGeom prst="rect">
              <a:avLst/>
            </a:prstGeom>
          </p:spPr>
        </p:pic>
        <p:sp>
          <p:nvSpPr>
            <p:cNvPr id="14" name="Textfeld 13"/>
            <p:cNvSpPr txBox="1"/>
            <p:nvPr userDrawn="1"/>
          </p:nvSpPr>
          <p:spPr>
            <a:xfrm>
              <a:off x="2730351" y="8557009"/>
              <a:ext cx="2054259" cy="519581"/>
            </a:xfrm>
            <a:prstGeom prst="rect">
              <a:avLst/>
            </a:prstGeom>
            <a:noFill/>
          </p:spPr>
          <p:txBody>
            <a:bodyPr wrap="square" tIns="0" bIns="0" rtlCol="0" anchor="ctr" anchorCtr="0">
              <a:noAutofit/>
            </a:bodyPr>
            <a:lstStyle/>
            <a:p>
              <a:pPr algn="l"/>
              <a:r>
                <a:rPr lang="de-DE" sz="700" b="1" i="0" baseline="0" dirty="0" smtClean="0">
                  <a:solidFill>
                    <a:schemeClr val="bg1"/>
                  </a:solidFill>
                  <a:latin typeface="Arial"/>
                </a:rPr>
                <a:t>REMUS Innovation GmbH</a:t>
              </a:r>
            </a:p>
            <a:p>
              <a:pPr algn="l"/>
              <a:r>
                <a:rPr lang="de-DE" sz="700" b="0" i="0" baseline="0" dirty="0" smtClean="0">
                  <a:solidFill>
                    <a:schemeClr val="bg1"/>
                  </a:solidFill>
                  <a:latin typeface="Arial"/>
                </a:rPr>
                <a:t>Dr.-</a:t>
              </a:r>
              <a:r>
                <a:rPr lang="de-DE" sz="700" b="0" i="0" baseline="0" dirty="0" err="1" smtClean="0">
                  <a:solidFill>
                    <a:schemeClr val="bg1"/>
                  </a:solidFill>
                  <a:latin typeface="Arial"/>
                </a:rPr>
                <a:t>Niederdorfer</a:t>
              </a:r>
              <a:r>
                <a:rPr lang="de-DE" sz="700" b="0" i="0" baseline="0" dirty="0" smtClean="0">
                  <a:solidFill>
                    <a:schemeClr val="bg1"/>
                  </a:solidFill>
                  <a:latin typeface="Arial"/>
                </a:rPr>
                <a:t>-Straße 25, A-8572 </a:t>
              </a:r>
              <a:r>
                <a:rPr lang="de-DE" sz="700" b="0" i="0" baseline="0" dirty="0" err="1" smtClean="0">
                  <a:solidFill>
                    <a:schemeClr val="bg1"/>
                  </a:solidFill>
                  <a:latin typeface="Arial"/>
                </a:rPr>
                <a:t>Bärnbach</a:t>
              </a:r>
              <a:endParaRPr lang="de-DE" sz="700" b="0" i="0" baseline="0" dirty="0" smtClean="0">
                <a:solidFill>
                  <a:schemeClr val="bg1"/>
                </a:solidFill>
                <a:latin typeface="Arial"/>
              </a:endParaRPr>
            </a:p>
            <a:p>
              <a:pPr algn="l"/>
              <a:r>
                <a:rPr lang="de-DE" sz="700" b="0" i="0" baseline="0" dirty="0" smtClean="0">
                  <a:solidFill>
                    <a:schemeClr val="bg1"/>
                  </a:solidFill>
                  <a:latin typeface="Arial"/>
                </a:rPr>
                <a:t>Tel.: 0043 (0)3142 / 6900-0</a:t>
              </a:r>
            </a:p>
            <a:p>
              <a:pPr algn="l"/>
              <a:r>
                <a:rPr lang="de-DE" sz="700" b="0" i="0" baseline="0" dirty="0" smtClean="0">
                  <a:solidFill>
                    <a:schemeClr val="bg1"/>
                  </a:solidFill>
                  <a:latin typeface="Arial"/>
                </a:rPr>
                <a:t>office@remus.at, </a:t>
              </a:r>
              <a:r>
                <a:rPr lang="de-DE" sz="700" b="1" i="0" baseline="0" dirty="0" err="1" smtClean="0">
                  <a:solidFill>
                    <a:schemeClr val="bg1"/>
                  </a:solidFill>
                  <a:latin typeface="Arial"/>
                </a:rPr>
                <a:t>www.remus.eu</a:t>
              </a:r>
              <a:endParaRPr lang="de-DE" sz="700" b="1" i="0" baseline="0" dirty="0">
                <a:solidFill>
                  <a:schemeClr val="bg1"/>
                </a:solidFill>
                <a:latin typeface="Arial"/>
              </a:endParaRPr>
            </a:p>
          </p:txBody>
        </p:sp>
        <p:sp>
          <p:nvSpPr>
            <p:cNvPr id="17" name="Rechteck 16"/>
            <p:cNvSpPr/>
            <p:nvPr userDrawn="1"/>
          </p:nvSpPr>
          <p:spPr>
            <a:xfrm>
              <a:off x="2368167" y="8607707"/>
              <a:ext cx="45719" cy="47997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1" name="Bild 20" descr="ISO9001_14001_TS16949_GB__CMYK.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05021" y="8607707"/>
              <a:ext cx="345317" cy="347907"/>
            </a:xfrm>
            <a:prstGeom prst="rect">
              <a:avLst/>
            </a:prstGeom>
          </p:spPr>
        </p:pic>
        <p:pic>
          <p:nvPicPr>
            <p:cNvPr id="23" name="Bild 22" descr="VDAT_Logo_1208.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74936" y="8607707"/>
              <a:ext cx="338359" cy="338359"/>
            </a:xfrm>
            <a:prstGeom prst="rect">
              <a:avLst/>
            </a:prstGeom>
          </p:spPr>
        </p:pic>
        <p:pic>
          <p:nvPicPr>
            <p:cNvPr id="25" name="Bild 24" descr="Austria-flagge.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03268" y="8607707"/>
              <a:ext cx="227083" cy="131708"/>
            </a:xfrm>
            <a:prstGeom prst="rect">
              <a:avLst/>
            </a:prstGeom>
          </p:spPr>
        </p:pic>
        <p:pic>
          <p:nvPicPr>
            <p:cNvPr id="26" name="Bild 25" descr="China-flagge.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026337" y="8880397"/>
              <a:ext cx="227083" cy="131708"/>
            </a:xfrm>
            <a:prstGeom prst="rect">
              <a:avLst/>
            </a:prstGeom>
          </p:spPr>
        </p:pic>
        <p:pic>
          <p:nvPicPr>
            <p:cNvPr id="27" name="Bild 26" descr="USA-flagge.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17870" y="8613926"/>
              <a:ext cx="227083" cy="131708"/>
            </a:xfrm>
            <a:prstGeom prst="rect">
              <a:avLst/>
            </a:prstGeom>
          </p:spPr>
        </p:pic>
        <p:sp>
          <p:nvSpPr>
            <p:cNvPr id="28" name="Textfeld 27"/>
            <p:cNvSpPr txBox="1"/>
            <p:nvPr userDrawn="1"/>
          </p:nvSpPr>
          <p:spPr>
            <a:xfrm>
              <a:off x="5244953" y="8557009"/>
              <a:ext cx="1215128" cy="188625"/>
            </a:xfrm>
            <a:prstGeom prst="rect">
              <a:avLst/>
            </a:prstGeom>
            <a:noFill/>
          </p:spPr>
          <p:txBody>
            <a:bodyPr wrap="square" tIns="0" bIns="0" rtlCol="0" anchor="ctr" anchorCtr="0">
              <a:noAutofit/>
            </a:bodyPr>
            <a:lstStyle/>
            <a:p>
              <a:pPr algn="l"/>
              <a:r>
                <a:rPr lang="de-DE" sz="700" b="1" i="0" baseline="0" dirty="0" err="1" smtClean="0">
                  <a:solidFill>
                    <a:schemeClr val="bg1"/>
                  </a:solidFill>
                  <a:latin typeface="Arial"/>
                </a:rPr>
                <a:t>www.remususa.com</a:t>
              </a:r>
              <a:endParaRPr lang="de-DE" sz="700" b="1" i="0" baseline="0" dirty="0">
                <a:solidFill>
                  <a:schemeClr val="bg1"/>
                </a:solidFill>
                <a:latin typeface="Arial"/>
              </a:endParaRPr>
            </a:p>
          </p:txBody>
        </p:sp>
        <p:sp>
          <p:nvSpPr>
            <p:cNvPr id="29" name="Textfeld 28"/>
            <p:cNvSpPr txBox="1"/>
            <p:nvPr userDrawn="1"/>
          </p:nvSpPr>
          <p:spPr>
            <a:xfrm>
              <a:off x="5253420" y="8823480"/>
              <a:ext cx="1215128" cy="188625"/>
            </a:xfrm>
            <a:prstGeom prst="rect">
              <a:avLst/>
            </a:prstGeom>
            <a:noFill/>
          </p:spPr>
          <p:txBody>
            <a:bodyPr wrap="square" tIns="0" bIns="0" rtlCol="0" anchor="ctr" anchorCtr="0">
              <a:noAutofit/>
            </a:bodyPr>
            <a:lstStyle/>
            <a:p>
              <a:pPr algn="l"/>
              <a:r>
                <a:rPr lang="de-DE" sz="700" b="1" i="0" baseline="0" dirty="0" err="1" smtClean="0">
                  <a:solidFill>
                    <a:schemeClr val="bg1"/>
                  </a:solidFill>
                  <a:latin typeface="Arial"/>
                </a:rPr>
                <a:t>www.remus.cn</a:t>
              </a:r>
              <a:endParaRPr lang="de-DE" sz="700" b="1" i="0" baseline="0" dirty="0">
                <a:solidFill>
                  <a:schemeClr val="bg1"/>
                </a:solidFill>
                <a:latin typeface="Arial"/>
              </a:endParaRPr>
            </a:p>
          </p:txBody>
        </p:sp>
      </p:grpSp>
      <p:sp>
        <p:nvSpPr>
          <p:cNvPr id="22" name="Textfeld 21"/>
          <p:cNvSpPr txBox="1"/>
          <p:nvPr userDrawn="1"/>
        </p:nvSpPr>
        <p:spPr>
          <a:xfrm>
            <a:off x="6517827" y="9784621"/>
            <a:ext cx="1130400" cy="170803"/>
          </a:xfrm>
          <a:prstGeom prst="rect">
            <a:avLst/>
          </a:prstGeom>
          <a:noFill/>
        </p:spPr>
        <p:txBody>
          <a:bodyPr wrap="square" tIns="0" bIns="0" rtlCol="0" anchor="ctr" anchorCtr="0">
            <a:noAutofit/>
          </a:bodyPr>
          <a:lstStyle/>
          <a:p>
            <a:pPr algn="l"/>
            <a:r>
              <a:rPr lang="de-DE" sz="700" b="0" i="0" baseline="0" dirty="0" smtClean="0">
                <a:latin typeface="Arial"/>
              </a:rPr>
              <a:t>Seite / </a:t>
            </a:r>
            <a:r>
              <a:rPr lang="de-DE" sz="700" b="0" i="0" kern="1200" baseline="0" dirty="0" err="1" smtClean="0">
                <a:solidFill>
                  <a:srgbClr val="004B69"/>
                </a:solidFill>
                <a:latin typeface="Arial"/>
                <a:ea typeface="+mn-ea"/>
                <a:cs typeface="+mn-cs"/>
              </a:rPr>
              <a:t>page</a:t>
            </a:r>
            <a:r>
              <a:rPr lang="de-DE" sz="700" b="0" i="0" baseline="0" dirty="0" smtClean="0">
                <a:latin typeface="Arial"/>
              </a:rPr>
              <a:t>: </a:t>
            </a:r>
            <a:fld id="{CCA211FB-4102-44AB-A557-00A774A98AC7}" type="slidenum">
              <a:rPr lang="de-DE" sz="700" b="0" i="0" baseline="0" smtClean="0">
                <a:latin typeface="Arial"/>
              </a:rPr>
              <a:pPr algn="l"/>
              <a:t>‹Nr.›</a:t>
            </a:fld>
            <a:r>
              <a:rPr lang="de-DE" sz="700" b="0" i="0" baseline="0" dirty="0" smtClean="0">
                <a:latin typeface="Arial"/>
              </a:rPr>
              <a:t>/5 </a:t>
            </a:r>
            <a:endParaRPr lang="de-DE" sz="700" b="0" i="0" baseline="0" dirty="0">
              <a:solidFill>
                <a:srgbClr val="004B69"/>
              </a:solidFill>
              <a:latin typeface="Arial"/>
            </a:endParaRPr>
          </a:p>
        </p:txBody>
      </p:sp>
    </p:spTree>
    <p:extLst>
      <p:ext uri="{BB962C8B-B14F-4D97-AF65-F5344CB8AC3E}">
        <p14:creationId xmlns:p14="http://schemas.microsoft.com/office/powerpoint/2010/main" val="955153278"/>
      </p:ext>
    </p:extLst>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552" y="7126048"/>
            <a:ext cx="7086501" cy="2659800"/>
          </a:xfrm>
          <a:prstGeom prst="rect">
            <a:avLst/>
          </a:prstGeom>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2149" y="3484274"/>
            <a:ext cx="3532800" cy="2649600"/>
          </a:xfrm>
          <a:prstGeom prst="rect">
            <a:avLst/>
          </a:prstGeom>
        </p:spPr>
      </p:pic>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950" y="3484274"/>
            <a:ext cx="3532800" cy="2649600"/>
          </a:xfrm>
          <a:prstGeom prst="rect">
            <a:avLst/>
          </a:prstGeom>
        </p:spPr>
      </p:pic>
      <p:sp>
        <p:nvSpPr>
          <p:cNvPr id="6" name="Textfeld 5"/>
          <p:cNvSpPr txBox="1"/>
          <p:nvPr/>
        </p:nvSpPr>
        <p:spPr>
          <a:xfrm>
            <a:off x="144546" y="1613947"/>
            <a:ext cx="7268596" cy="757020"/>
          </a:xfrm>
          <a:prstGeom prst="rect">
            <a:avLst/>
          </a:prstGeom>
          <a:noFill/>
          <a:ln>
            <a:solidFill>
              <a:schemeClr val="tx1"/>
            </a:solidFill>
          </a:ln>
        </p:spPr>
        <p:txBody>
          <a:bodyPr wrap="square" rtlCol="0">
            <a:noAutofit/>
          </a:bodyPr>
          <a:lstStyle/>
          <a:p>
            <a:r>
              <a:rPr lang="de-AT" sz="1100" b="1" dirty="0">
                <a:latin typeface="Arial"/>
                <a:cs typeface="Arial"/>
              </a:rPr>
              <a:t>Verpackungsinhalt </a:t>
            </a:r>
            <a:r>
              <a:rPr lang="de-AT" sz="1100" b="1" dirty="0">
                <a:solidFill>
                  <a:srgbClr val="004B69"/>
                </a:solidFill>
                <a:latin typeface="Arial"/>
                <a:cs typeface="Arial"/>
              </a:rPr>
              <a:t>/ </a:t>
            </a:r>
            <a:r>
              <a:rPr lang="de-AT" sz="1100" b="1" dirty="0" err="1">
                <a:solidFill>
                  <a:srgbClr val="004B69"/>
                </a:solidFill>
                <a:latin typeface="Arial"/>
                <a:cs typeface="Arial"/>
              </a:rPr>
              <a:t>Packing</a:t>
            </a:r>
            <a:r>
              <a:rPr lang="de-AT" sz="1100" b="1" dirty="0">
                <a:solidFill>
                  <a:srgbClr val="004B69"/>
                </a:solidFill>
                <a:latin typeface="Arial"/>
                <a:cs typeface="Arial"/>
              </a:rPr>
              <a:t> </a:t>
            </a:r>
            <a:r>
              <a:rPr lang="de-AT" sz="1100" b="1" dirty="0" err="1" smtClean="0">
                <a:solidFill>
                  <a:srgbClr val="004B69"/>
                </a:solidFill>
                <a:latin typeface="Arial"/>
                <a:cs typeface="Arial"/>
              </a:rPr>
              <a:t>content</a:t>
            </a:r>
            <a:endParaRPr lang="de-AT" sz="1100" b="1" dirty="0" smtClean="0">
              <a:solidFill>
                <a:srgbClr val="004B69"/>
              </a:solidFill>
              <a:latin typeface="Arial"/>
              <a:cs typeface="Arial"/>
            </a:endParaRPr>
          </a:p>
          <a:p>
            <a:endParaRPr lang="de-AT" sz="600" dirty="0">
              <a:latin typeface="Arial"/>
              <a:cs typeface="Arial"/>
            </a:endParaRPr>
          </a:p>
          <a:p>
            <a:r>
              <a:rPr lang="de-DE" sz="1100" dirty="0">
                <a:latin typeface="Arial"/>
                <a:cs typeface="Arial"/>
              </a:rPr>
              <a:t>1 </a:t>
            </a:r>
            <a:r>
              <a:rPr lang="de-DE" sz="1100" dirty="0" smtClean="0">
                <a:latin typeface="Arial"/>
                <a:cs typeface="Arial"/>
              </a:rPr>
              <a:t>REMUS Sportschalldämpfer, 1 REMUS Endrohrpaket, 1 Montagesatz</a:t>
            </a:r>
          </a:p>
          <a:p>
            <a:r>
              <a:rPr lang="de-DE" sz="1100" dirty="0" smtClean="0">
                <a:solidFill>
                  <a:srgbClr val="004B69"/>
                </a:solidFill>
                <a:latin typeface="Arial"/>
                <a:cs typeface="Arial"/>
              </a:rPr>
              <a:t>1 REMUS </a:t>
            </a:r>
            <a:r>
              <a:rPr lang="de-DE" sz="1100" dirty="0" err="1" smtClean="0">
                <a:solidFill>
                  <a:srgbClr val="004B69"/>
                </a:solidFill>
                <a:latin typeface="Arial"/>
                <a:cs typeface="Arial"/>
              </a:rPr>
              <a:t>sport</a:t>
            </a:r>
            <a:r>
              <a:rPr lang="de-DE" sz="1100" dirty="0" smtClean="0">
                <a:solidFill>
                  <a:srgbClr val="004B69"/>
                </a:solidFill>
                <a:latin typeface="Arial"/>
                <a:cs typeface="Arial"/>
              </a:rPr>
              <a:t> </a:t>
            </a:r>
            <a:r>
              <a:rPr lang="de-DE" sz="1100" dirty="0" err="1" smtClean="0">
                <a:solidFill>
                  <a:srgbClr val="004B69"/>
                </a:solidFill>
                <a:latin typeface="Arial"/>
                <a:cs typeface="Arial"/>
              </a:rPr>
              <a:t>exhaust</a:t>
            </a:r>
            <a:r>
              <a:rPr lang="de-DE" sz="1100" dirty="0" smtClean="0">
                <a:solidFill>
                  <a:srgbClr val="004B69"/>
                </a:solidFill>
                <a:latin typeface="Arial"/>
                <a:cs typeface="Arial"/>
              </a:rPr>
              <a:t>, 1 REMUS </a:t>
            </a:r>
            <a:r>
              <a:rPr lang="de-DE" sz="1100" dirty="0" err="1" smtClean="0">
                <a:solidFill>
                  <a:srgbClr val="004B69"/>
                </a:solidFill>
                <a:latin typeface="Arial"/>
                <a:cs typeface="Arial"/>
              </a:rPr>
              <a:t>tail</a:t>
            </a:r>
            <a:r>
              <a:rPr lang="de-DE" sz="1100" dirty="0" smtClean="0">
                <a:solidFill>
                  <a:srgbClr val="004B69"/>
                </a:solidFill>
                <a:latin typeface="Arial"/>
                <a:cs typeface="Arial"/>
              </a:rPr>
              <a:t> </a:t>
            </a:r>
            <a:r>
              <a:rPr lang="de-DE" sz="1100" dirty="0" err="1" smtClean="0">
                <a:solidFill>
                  <a:srgbClr val="004B69"/>
                </a:solidFill>
                <a:latin typeface="Arial"/>
                <a:cs typeface="Arial"/>
              </a:rPr>
              <a:t>pipe</a:t>
            </a:r>
            <a:r>
              <a:rPr lang="de-DE" sz="1100" dirty="0" smtClean="0">
                <a:solidFill>
                  <a:srgbClr val="004B69"/>
                </a:solidFill>
                <a:latin typeface="Arial"/>
                <a:cs typeface="Arial"/>
              </a:rPr>
              <a:t> </a:t>
            </a:r>
            <a:r>
              <a:rPr lang="de-DE" sz="1100" dirty="0" err="1" smtClean="0">
                <a:solidFill>
                  <a:srgbClr val="004B69"/>
                </a:solidFill>
                <a:latin typeface="Arial"/>
                <a:cs typeface="Arial"/>
              </a:rPr>
              <a:t>set</a:t>
            </a:r>
            <a:r>
              <a:rPr lang="de-DE" sz="1100" dirty="0" smtClean="0">
                <a:solidFill>
                  <a:srgbClr val="004B69"/>
                </a:solidFill>
                <a:latin typeface="Arial"/>
                <a:cs typeface="Arial"/>
              </a:rPr>
              <a:t>, 1 </a:t>
            </a:r>
            <a:r>
              <a:rPr lang="de-DE" sz="1100" dirty="0" err="1">
                <a:solidFill>
                  <a:srgbClr val="004B69"/>
                </a:solidFill>
                <a:latin typeface="Arial"/>
                <a:cs typeface="Arial"/>
              </a:rPr>
              <a:t>assembly</a:t>
            </a:r>
            <a:r>
              <a:rPr lang="de-DE" sz="1100" dirty="0">
                <a:solidFill>
                  <a:srgbClr val="004B69"/>
                </a:solidFill>
                <a:latin typeface="Arial"/>
                <a:cs typeface="Arial"/>
              </a:rPr>
              <a:t> </a:t>
            </a:r>
            <a:r>
              <a:rPr lang="de-DE" sz="1100" dirty="0" err="1">
                <a:solidFill>
                  <a:srgbClr val="004B69"/>
                </a:solidFill>
                <a:latin typeface="Arial"/>
                <a:cs typeface="Arial"/>
              </a:rPr>
              <a:t>kit</a:t>
            </a:r>
            <a:endParaRPr lang="de-AT" sz="1100" dirty="0">
              <a:solidFill>
                <a:srgbClr val="004B69"/>
              </a:solidFill>
              <a:latin typeface="Arial"/>
              <a:cs typeface="Arial"/>
            </a:endParaRPr>
          </a:p>
          <a:p>
            <a:endParaRPr lang="de-DE" sz="1400" dirty="0"/>
          </a:p>
        </p:txBody>
      </p:sp>
      <p:sp>
        <p:nvSpPr>
          <p:cNvPr id="27" name="Textfeld 26"/>
          <p:cNvSpPr txBox="1"/>
          <p:nvPr/>
        </p:nvSpPr>
        <p:spPr>
          <a:xfrm>
            <a:off x="140777" y="2414711"/>
            <a:ext cx="7268596" cy="434830"/>
          </a:xfrm>
          <a:prstGeom prst="rect">
            <a:avLst/>
          </a:prstGeom>
          <a:noFill/>
        </p:spPr>
        <p:txBody>
          <a:bodyPr wrap="square" rtlCol="0">
            <a:noAutofit/>
          </a:bodyPr>
          <a:lstStyle/>
          <a:p>
            <a:r>
              <a:rPr lang="de-DE" sz="1350" b="1" dirty="0">
                <a:latin typeface="Arial"/>
                <a:cs typeface="Arial"/>
              </a:rPr>
              <a:t>Montage des </a:t>
            </a:r>
            <a:r>
              <a:rPr lang="de-DE" sz="1350" b="1" dirty="0" smtClean="0">
                <a:latin typeface="Arial"/>
                <a:cs typeface="Arial"/>
              </a:rPr>
              <a:t>REMUS Sportschalldämpfers </a:t>
            </a:r>
            <a:r>
              <a:rPr lang="de-DE" sz="1350" b="1" dirty="0">
                <a:solidFill>
                  <a:srgbClr val="004B69"/>
                </a:solidFill>
                <a:latin typeface="Arial"/>
                <a:cs typeface="Arial"/>
              </a:rPr>
              <a:t>/ Installation </a:t>
            </a:r>
            <a:r>
              <a:rPr lang="de-DE" sz="1350" b="1" dirty="0" err="1">
                <a:solidFill>
                  <a:srgbClr val="004B69"/>
                </a:solidFill>
                <a:latin typeface="Arial"/>
                <a:cs typeface="Arial"/>
              </a:rPr>
              <a:t>of</a:t>
            </a:r>
            <a:r>
              <a:rPr lang="de-DE" sz="1350" b="1" dirty="0">
                <a:solidFill>
                  <a:srgbClr val="004B69"/>
                </a:solidFill>
                <a:latin typeface="Arial"/>
                <a:cs typeface="Arial"/>
              </a:rPr>
              <a:t> </a:t>
            </a:r>
            <a:r>
              <a:rPr lang="de-DE" sz="1350" b="1" dirty="0" err="1">
                <a:solidFill>
                  <a:srgbClr val="004B69"/>
                </a:solidFill>
                <a:latin typeface="Arial"/>
                <a:cs typeface="Arial"/>
              </a:rPr>
              <a:t>the</a:t>
            </a:r>
            <a:r>
              <a:rPr lang="de-DE" sz="1350" b="1" dirty="0">
                <a:solidFill>
                  <a:srgbClr val="004B69"/>
                </a:solidFill>
                <a:latin typeface="Arial"/>
                <a:cs typeface="Arial"/>
              </a:rPr>
              <a:t> </a:t>
            </a:r>
            <a:r>
              <a:rPr lang="de-DE" sz="1350" b="1" dirty="0" smtClean="0">
                <a:solidFill>
                  <a:srgbClr val="004B69"/>
                </a:solidFill>
                <a:latin typeface="Arial"/>
                <a:cs typeface="Arial"/>
              </a:rPr>
              <a:t>REMUS </a:t>
            </a:r>
            <a:r>
              <a:rPr lang="de-DE" sz="1350" b="1" dirty="0" err="1" smtClean="0">
                <a:solidFill>
                  <a:srgbClr val="004B69"/>
                </a:solidFill>
                <a:latin typeface="Arial"/>
                <a:cs typeface="Arial"/>
              </a:rPr>
              <a:t>sport</a:t>
            </a:r>
            <a:r>
              <a:rPr lang="de-DE" sz="1350" b="1" dirty="0" smtClean="0">
                <a:solidFill>
                  <a:srgbClr val="004B69"/>
                </a:solidFill>
                <a:latin typeface="Arial"/>
                <a:cs typeface="Arial"/>
              </a:rPr>
              <a:t> </a:t>
            </a:r>
            <a:r>
              <a:rPr lang="de-DE" sz="1350" b="1" dirty="0" err="1">
                <a:solidFill>
                  <a:srgbClr val="004B69"/>
                </a:solidFill>
                <a:latin typeface="Arial"/>
                <a:cs typeface="Arial"/>
              </a:rPr>
              <a:t>exhaust</a:t>
            </a:r>
            <a:endParaRPr lang="de-AT" sz="1350" b="1" dirty="0">
              <a:solidFill>
                <a:srgbClr val="004B69"/>
              </a:solidFill>
              <a:latin typeface="Arial"/>
              <a:cs typeface="Arial"/>
            </a:endParaRPr>
          </a:p>
          <a:p>
            <a:endParaRPr lang="de-AT" sz="1350" dirty="0">
              <a:solidFill>
                <a:srgbClr val="004B69"/>
              </a:solidFill>
            </a:endParaRPr>
          </a:p>
          <a:p>
            <a:endParaRPr lang="de-DE" sz="1350" dirty="0"/>
          </a:p>
        </p:txBody>
      </p:sp>
      <p:sp>
        <p:nvSpPr>
          <p:cNvPr id="28" name="Textfeld 27"/>
          <p:cNvSpPr txBox="1"/>
          <p:nvPr/>
        </p:nvSpPr>
        <p:spPr>
          <a:xfrm>
            <a:off x="140777" y="2694164"/>
            <a:ext cx="7268596" cy="1124806"/>
          </a:xfrm>
          <a:prstGeom prst="rect">
            <a:avLst/>
          </a:prstGeom>
          <a:noFill/>
        </p:spPr>
        <p:txBody>
          <a:bodyPr wrap="square" rtlCol="0">
            <a:noAutofit/>
          </a:bodyPr>
          <a:lstStyle/>
          <a:p>
            <a:r>
              <a:rPr lang="de-DE" sz="1100" dirty="0" smtClean="0">
                <a:latin typeface="Arial"/>
                <a:cs typeface="Arial"/>
              </a:rPr>
              <a:t>Die serienmäßige Abgasanlage mit geeigneten Hilfsmitteln abstützen. Die Schellenverbindung der serienmäßigen Endrohrbögen lösen und die Rohrbögen mitsamt den </a:t>
            </a:r>
            <a:r>
              <a:rPr lang="de-DE" sz="1100" dirty="0">
                <a:latin typeface="Arial" pitchFamily="34" charset="0"/>
                <a:cs typeface="Arial" pitchFamily="34" charset="0"/>
              </a:rPr>
              <a:t>Aufhängungsgummis</a:t>
            </a:r>
            <a:r>
              <a:rPr lang="de-DE" sz="1100" dirty="0" smtClean="0">
                <a:latin typeface="Arial"/>
                <a:cs typeface="Arial"/>
              </a:rPr>
              <a:t> abnehmen. </a:t>
            </a:r>
          </a:p>
          <a:p>
            <a:r>
              <a:rPr lang="en-US" sz="1100" dirty="0" smtClean="0">
                <a:solidFill>
                  <a:srgbClr val="004B69"/>
                </a:solidFill>
                <a:latin typeface="Arial"/>
                <a:cs typeface="Arial"/>
              </a:rPr>
              <a:t>Retain </a:t>
            </a:r>
            <a:r>
              <a:rPr lang="en-US" sz="1100" dirty="0">
                <a:solidFill>
                  <a:srgbClr val="004B69"/>
                </a:solidFill>
                <a:latin typeface="Arial"/>
                <a:cs typeface="Arial"/>
              </a:rPr>
              <a:t>the standard exhaust </a:t>
            </a:r>
            <a:r>
              <a:rPr lang="en-US" sz="1100" dirty="0" smtClean="0">
                <a:solidFill>
                  <a:srgbClr val="004B69"/>
                </a:solidFill>
                <a:latin typeface="Arial"/>
                <a:cs typeface="Arial"/>
              </a:rPr>
              <a:t>system using </a:t>
            </a:r>
            <a:r>
              <a:rPr lang="en-US" sz="1100" dirty="0">
                <a:solidFill>
                  <a:srgbClr val="004B69"/>
                </a:solidFill>
                <a:latin typeface="Arial"/>
                <a:cs typeface="Arial"/>
              </a:rPr>
              <a:t>suitable equipment</a:t>
            </a:r>
            <a:r>
              <a:rPr lang="en-US" sz="1100" dirty="0" smtClean="0">
                <a:solidFill>
                  <a:srgbClr val="004B69"/>
                </a:solidFill>
                <a:latin typeface="Arial"/>
                <a:cs typeface="Arial"/>
              </a:rPr>
              <a:t>. Loosen the clamp connections of the standard tail pipe arcs und remove the arc </a:t>
            </a:r>
            <a:r>
              <a:rPr lang="de-AT" sz="1100" dirty="0" err="1">
                <a:solidFill>
                  <a:srgbClr val="004B69"/>
                </a:solidFill>
                <a:latin typeface="Arial"/>
                <a:cs typeface="Arial"/>
              </a:rPr>
              <a:t>with</a:t>
            </a:r>
            <a:r>
              <a:rPr lang="de-AT" sz="1100" dirty="0">
                <a:solidFill>
                  <a:srgbClr val="004B69"/>
                </a:solidFill>
                <a:latin typeface="Arial"/>
                <a:cs typeface="Arial"/>
              </a:rPr>
              <a:t> </a:t>
            </a:r>
            <a:r>
              <a:rPr lang="de-AT" sz="1100" dirty="0" err="1">
                <a:solidFill>
                  <a:srgbClr val="004B69"/>
                </a:solidFill>
                <a:latin typeface="Arial"/>
                <a:cs typeface="Arial"/>
              </a:rPr>
              <a:t>the</a:t>
            </a:r>
            <a:r>
              <a:rPr lang="de-AT" sz="1100" dirty="0">
                <a:solidFill>
                  <a:srgbClr val="004B69"/>
                </a:solidFill>
                <a:latin typeface="Arial"/>
                <a:cs typeface="Arial"/>
              </a:rPr>
              <a:t> </a:t>
            </a:r>
            <a:r>
              <a:rPr lang="de-AT" sz="1100" dirty="0" err="1">
                <a:solidFill>
                  <a:srgbClr val="004B69"/>
                </a:solidFill>
                <a:latin typeface="Arial"/>
                <a:cs typeface="Arial"/>
              </a:rPr>
              <a:t>rubber</a:t>
            </a:r>
            <a:r>
              <a:rPr lang="de-AT" sz="1100" dirty="0">
                <a:solidFill>
                  <a:srgbClr val="004B69"/>
                </a:solidFill>
                <a:latin typeface="Arial"/>
                <a:cs typeface="Arial"/>
              </a:rPr>
              <a:t> </a:t>
            </a:r>
            <a:r>
              <a:rPr lang="de-AT" sz="1100" dirty="0" err="1" smtClean="0">
                <a:solidFill>
                  <a:srgbClr val="004B69"/>
                </a:solidFill>
                <a:latin typeface="Arial"/>
                <a:cs typeface="Arial"/>
              </a:rPr>
              <a:t>supports</a:t>
            </a:r>
            <a:r>
              <a:rPr lang="de-AT" sz="1100" dirty="0" smtClean="0">
                <a:solidFill>
                  <a:srgbClr val="004B69"/>
                </a:solidFill>
                <a:latin typeface="Arial"/>
                <a:cs typeface="Arial"/>
              </a:rPr>
              <a:t>.</a:t>
            </a:r>
            <a:endParaRPr lang="de-AT" sz="1100" b="1" dirty="0">
              <a:solidFill>
                <a:srgbClr val="004B69"/>
              </a:solidFill>
              <a:latin typeface="Arial"/>
              <a:cs typeface="Arial"/>
            </a:endParaRPr>
          </a:p>
        </p:txBody>
      </p:sp>
      <p:sp>
        <p:nvSpPr>
          <p:cNvPr id="29" name="Textfeld 28"/>
          <p:cNvSpPr txBox="1"/>
          <p:nvPr/>
        </p:nvSpPr>
        <p:spPr>
          <a:xfrm>
            <a:off x="140777" y="6360085"/>
            <a:ext cx="7268596" cy="674488"/>
          </a:xfrm>
          <a:prstGeom prst="rect">
            <a:avLst/>
          </a:prstGeom>
          <a:noFill/>
        </p:spPr>
        <p:txBody>
          <a:bodyPr wrap="square" rtlCol="0">
            <a:noAutofit/>
          </a:bodyPr>
          <a:lstStyle/>
          <a:p>
            <a:r>
              <a:rPr lang="de-AT" sz="1100" dirty="0" smtClean="0">
                <a:latin typeface="Arial" pitchFamily="34" charset="0"/>
                <a:cs typeface="Arial" pitchFamily="34" charset="0"/>
              </a:rPr>
              <a:t>Die Flansch- und Schellenverbindungen der Schalldämpfer lösen, d</a:t>
            </a:r>
            <a:r>
              <a:rPr lang="de-DE" sz="1100" dirty="0" err="1" smtClean="0">
                <a:latin typeface="Arial" pitchFamily="34" charset="0"/>
                <a:cs typeface="Arial" pitchFamily="34" charset="0"/>
              </a:rPr>
              <a:t>ie</a:t>
            </a:r>
            <a:r>
              <a:rPr lang="de-DE" sz="1100" dirty="0" smtClean="0">
                <a:latin typeface="Arial" pitchFamily="34" charset="0"/>
                <a:cs typeface="Arial" pitchFamily="34" charset="0"/>
              </a:rPr>
              <a:t> Aufhängungsgummis aushängen </a:t>
            </a:r>
            <a:r>
              <a:rPr lang="de-AT" sz="1100" dirty="0" smtClean="0">
                <a:latin typeface="Arial" pitchFamily="34" charset="0"/>
                <a:cs typeface="Arial" pitchFamily="34" charset="0"/>
              </a:rPr>
              <a:t>und die Serienschalldämpfer abnehmen</a:t>
            </a:r>
            <a:r>
              <a:rPr lang="de-DE" sz="1100" dirty="0" smtClean="0">
                <a:latin typeface="Arial" pitchFamily="34" charset="0"/>
                <a:cs typeface="Arial" pitchFamily="34" charset="0"/>
              </a:rPr>
              <a:t>. </a:t>
            </a:r>
          </a:p>
          <a:p>
            <a:r>
              <a:rPr lang="de-AT" sz="1100" dirty="0" err="1" smtClean="0">
                <a:solidFill>
                  <a:srgbClr val="004B69"/>
                </a:solidFill>
                <a:latin typeface="Arial"/>
                <a:cs typeface="Arial"/>
              </a:rPr>
              <a:t>Loosen</a:t>
            </a:r>
            <a:r>
              <a:rPr lang="de-AT" sz="1100" dirty="0" smtClean="0">
                <a:solidFill>
                  <a:srgbClr val="004B69"/>
                </a:solidFill>
                <a:latin typeface="Arial"/>
                <a:cs typeface="Arial"/>
              </a:rPr>
              <a:t> </a:t>
            </a:r>
            <a:r>
              <a:rPr lang="de-AT" sz="1100" dirty="0" err="1" smtClean="0">
                <a:solidFill>
                  <a:srgbClr val="004B69"/>
                </a:solidFill>
                <a:latin typeface="Arial"/>
                <a:cs typeface="Arial"/>
              </a:rPr>
              <a:t>the</a:t>
            </a:r>
            <a:r>
              <a:rPr lang="de-AT" sz="1100" dirty="0" smtClean="0">
                <a:solidFill>
                  <a:srgbClr val="004B69"/>
                </a:solidFill>
                <a:latin typeface="Arial"/>
                <a:cs typeface="Arial"/>
              </a:rPr>
              <a:t> </a:t>
            </a:r>
            <a:r>
              <a:rPr lang="de-AT" sz="1100" dirty="0" err="1" smtClean="0">
                <a:solidFill>
                  <a:srgbClr val="004B69"/>
                </a:solidFill>
                <a:latin typeface="Arial"/>
                <a:cs typeface="Arial"/>
              </a:rPr>
              <a:t>flange</a:t>
            </a:r>
            <a:r>
              <a:rPr lang="de-AT" sz="1100" dirty="0" smtClean="0">
                <a:solidFill>
                  <a:srgbClr val="004B69"/>
                </a:solidFill>
                <a:latin typeface="Arial"/>
                <a:cs typeface="Arial"/>
              </a:rPr>
              <a:t> </a:t>
            </a:r>
            <a:r>
              <a:rPr lang="de-AT" sz="1100" dirty="0" err="1" smtClean="0">
                <a:solidFill>
                  <a:srgbClr val="004B69"/>
                </a:solidFill>
                <a:latin typeface="Arial"/>
                <a:cs typeface="Arial"/>
              </a:rPr>
              <a:t>and</a:t>
            </a:r>
            <a:r>
              <a:rPr lang="de-AT" sz="1100" dirty="0" smtClean="0">
                <a:solidFill>
                  <a:srgbClr val="004B69"/>
                </a:solidFill>
                <a:latin typeface="Arial"/>
                <a:cs typeface="Arial"/>
              </a:rPr>
              <a:t> </a:t>
            </a:r>
            <a:r>
              <a:rPr lang="de-AT" sz="1100" dirty="0" err="1" smtClean="0">
                <a:solidFill>
                  <a:srgbClr val="004B69"/>
                </a:solidFill>
                <a:latin typeface="Arial"/>
                <a:cs typeface="Arial"/>
              </a:rPr>
              <a:t>clamp</a:t>
            </a:r>
            <a:r>
              <a:rPr lang="de-AT" sz="1100" dirty="0" smtClean="0">
                <a:solidFill>
                  <a:srgbClr val="004B69"/>
                </a:solidFill>
                <a:latin typeface="Arial"/>
                <a:cs typeface="Arial"/>
              </a:rPr>
              <a:t> </a:t>
            </a:r>
            <a:r>
              <a:rPr lang="de-AT" sz="1100" dirty="0" err="1" smtClean="0">
                <a:solidFill>
                  <a:srgbClr val="004B69"/>
                </a:solidFill>
                <a:latin typeface="Arial"/>
                <a:cs typeface="Arial"/>
              </a:rPr>
              <a:t>connections</a:t>
            </a:r>
            <a:r>
              <a:rPr lang="de-AT" sz="1100" dirty="0" smtClean="0">
                <a:solidFill>
                  <a:srgbClr val="004B69"/>
                </a:solidFill>
                <a:latin typeface="Arial"/>
                <a:cs typeface="Arial"/>
              </a:rPr>
              <a:t> </a:t>
            </a:r>
            <a:r>
              <a:rPr lang="de-AT" sz="1100" dirty="0" err="1" smtClean="0">
                <a:solidFill>
                  <a:srgbClr val="004B69"/>
                </a:solidFill>
                <a:latin typeface="Arial"/>
                <a:cs typeface="Arial"/>
              </a:rPr>
              <a:t>of</a:t>
            </a:r>
            <a:r>
              <a:rPr lang="de-AT" sz="1100" dirty="0" smtClean="0">
                <a:solidFill>
                  <a:srgbClr val="004B69"/>
                </a:solidFill>
                <a:latin typeface="Arial"/>
                <a:cs typeface="Arial"/>
              </a:rPr>
              <a:t> </a:t>
            </a:r>
            <a:r>
              <a:rPr lang="de-AT" sz="1100" dirty="0" err="1" smtClean="0">
                <a:solidFill>
                  <a:srgbClr val="004B69"/>
                </a:solidFill>
                <a:latin typeface="Arial"/>
                <a:cs typeface="Arial"/>
              </a:rPr>
              <a:t>the</a:t>
            </a:r>
            <a:r>
              <a:rPr lang="de-AT" sz="1100" dirty="0" smtClean="0">
                <a:solidFill>
                  <a:srgbClr val="004B69"/>
                </a:solidFill>
                <a:latin typeface="Arial"/>
                <a:cs typeface="Arial"/>
              </a:rPr>
              <a:t> </a:t>
            </a:r>
            <a:r>
              <a:rPr lang="de-AT" sz="1100" dirty="0" err="1" smtClean="0">
                <a:solidFill>
                  <a:srgbClr val="004B69"/>
                </a:solidFill>
                <a:latin typeface="Arial"/>
                <a:cs typeface="Arial"/>
              </a:rPr>
              <a:t>standard</a:t>
            </a:r>
            <a:r>
              <a:rPr lang="de-AT" sz="1100" dirty="0" smtClean="0">
                <a:solidFill>
                  <a:srgbClr val="004B69"/>
                </a:solidFill>
                <a:latin typeface="Arial"/>
                <a:cs typeface="Arial"/>
              </a:rPr>
              <a:t> </a:t>
            </a:r>
            <a:r>
              <a:rPr lang="de-AT" sz="1100" dirty="0" err="1" smtClean="0">
                <a:solidFill>
                  <a:srgbClr val="004B69"/>
                </a:solidFill>
                <a:latin typeface="Arial"/>
                <a:cs typeface="Arial"/>
              </a:rPr>
              <a:t>silencers</a:t>
            </a:r>
            <a:r>
              <a:rPr lang="de-AT" sz="1100" dirty="0" smtClean="0">
                <a:solidFill>
                  <a:srgbClr val="004B69"/>
                </a:solidFill>
                <a:latin typeface="Arial"/>
                <a:cs typeface="Arial"/>
              </a:rPr>
              <a:t>, </a:t>
            </a:r>
            <a:r>
              <a:rPr lang="de-AT" sz="1100" dirty="0" err="1" smtClean="0">
                <a:solidFill>
                  <a:srgbClr val="004B69"/>
                </a:solidFill>
                <a:latin typeface="Arial"/>
                <a:cs typeface="Arial"/>
              </a:rPr>
              <a:t>unhook</a:t>
            </a:r>
            <a:r>
              <a:rPr lang="de-AT" sz="1100" dirty="0" smtClean="0">
                <a:solidFill>
                  <a:srgbClr val="004B69"/>
                </a:solidFill>
                <a:latin typeface="Arial"/>
                <a:cs typeface="Arial"/>
              </a:rPr>
              <a:t> </a:t>
            </a:r>
            <a:r>
              <a:rPr lang="de-AT" sz="1100" dirty="0" err="1" smtClean="0">
                <a:solidFill>
                  <a:srgbClr val="004B69"/>
                </a:solidFill>
                <a:latin typeface="Arial"/>
                <a:cs typeface="Arial"/>
              </a:rPr>
              <a:t>rubber</a:t>
            </a:r>
            <a:r>
              <a:rPr lang="de-AT" sz="1100" dirty="0" smtClean="0">
                <a:solidFill>
                  <a:srgbClr val="004B69"/>
                </a:solidFill>
                <a:latin typeface="Arial"/>
                <a:cs typeface="Arial"/>
              </a:rPr>
              <a:t> </a:t>
            </a:r>
            <a:r>
              <a:rPr lang="de-AT" sz="1100" dirty="0" err="1" smtClean="0">
                <a:solidFill>
                  <a:srgbClr val="004B69"/>
                </a:solidFill>
                <a:latin typeface="Arial"/>
                <a:cs typeface="Arial"/>
              </a:rPr>
              <a:t>hangers</a:t>
            </a:r>
            <a:r>
              <a:rPr lang="de-AT" sz="1100" dirty="0" smtClean="0">
                <a:solidFill>
                  <a:srgbClr val="004B69"/>
                </a:solidFill>
                <a:latin typeface="Arial"/>
                <a:cs typeface="Arial"/>
              </a:rPr>
              <a:t> </a:t>
            </a:r>
            <a:r>
              <a:rPr lang="de-AT" sz="1100" dirty="0" err="1" smtClean="0">
                <a:solidFill>
                  <a:srgbClr val="004B69"/>
                </a:solidFill>
                <a:latin typeface="Arial"/>
                <a:cs typeface="Arial"/>
              </a:rPr>
              <a:t>and</a:t>
            </a:r>
            <a:r>
              <a:rPr lang="de-AT" sz="1100" dirty="0" smtClean="0">
                <a:solidFill>
                  <a:srgbClr val="004B69"/>
                </a:solidFill>
                <a:latin typeface="Arial"/>
                <a:cs typeface="Arial"/>
              </a:rPr>
              <a:t> </a:t>
            </a:r>
            <a:r>
              <a:rPr lang="de-AT" sz="1100" dirty="0" err="1" smtClean="0">
                <a:solidFill>
                  <a:srgbClr val="004B69"/>
                </a:solidFill>
                <a:latin typeface="Arial"/>
                <a:cs typeface="Arial"/>
              </a:rPr>
              <a:t>remove</a:t>
            </a:r>
            <a:r>
              <a:rPr lang="de-AT" sz="1100" dirty="0" smtClean="0">
                <a:solidFill>
                  <a:srgbClr val="004B69"/>
                </a:solidFill>
                <a:latin typeface="Arial"/>
                <a:cs typeface="Arial"/>
              </a:rPr>
              <a:t> </a:t>
            </a:r>
            <a:r>
              <a:rPr lang="de-AT" sz="1100" dirty="0" err="1" smtClean="0">
                <a:solidFill>
                  <a:srgbClr val="004B69"/>
                </a:solidFill>
                <a:latin typeface="Arial"/>
                <a:cs typeface="Arial"/>
              </a:rPr>
              <a:t>the</a:t>
            </a:r>
            <a:r>
              <a:rPr lang="de-AT" sz="1100" dirty="0" smtClean="0">
                <a:solidFill>
                  <a:srgbClr val="004B69"/>
                </a:solidFill>
                <a:latin typeface="Arial"/>
                <a:cs typeface="Arial"/>
              </a:rPr>
              <a:t> </a:t>
            </a:r>
            <a:r>
              <a:rPr lang="de-AT" sz="1100" dirty="0" err="1" smtClean="0">
                <a:solidFill>
                  <a:srgbClr val="004B69"/>
                </a:solidFill>
                <a:latin typeface="Arial"/>
                <a:cs typeface="Arial"/>
              </a:rPr>
              <a:t>standard</a:t>
            </a:r>
            <a:r>
              <a:rPr lang="de-AT" sz="1100" dirty="0" smtClean="0">
                <a:solidFill>
                  <a:srgbClr val="004B69"/>
                </a:solidFill>
                <a:latin typeface="Arial"/>
                <a:cs typeface="Arial"/>
              </a:rPr>
              <a:t> </a:t>
            </a:r>
            <a:r>
              <a:rPr lang="de-AT" sz="1100" dirty="0" err="1" smtClean="0">
                <a:solidFill>
                  <a:srgbClr val="004B69"/>
                </a:solidFill>
                <a:latin typeface="Arial"/>
                <a:cs typeface="Arial"/>
              </a:rPr>
              <a:t>exhausts</a:t>
            </a:r>
            <a:r>
              <a:rPr lang="de-AT" sz="1100" dirty="0" smtClean="0">
                <a:solidFill>
                  <a:srgbClr val="004B69"/>
                </a:solidFill>
                <a:latin typeface="Arial"/>
                <a:cs typeface="Arial"/>
              </a:rPr>
              <a:t>.</a:t>
            </a:r>
            <a:endParaRPr lang="de-AT" sz="1100" dirty="0">
              <a:solidFill>
                <a:srgbClr val="004B69"/>
              </a:solidFill>
              <a:latin typeface="Arial"/>
              <a:cs typeface="Arial"/>
            </a:endParaRPr>
          </a:p>
        </p:txBody>
      </p:sp>
      <p:grpSp>
        <p:nvGrpSpPr>
          <p:cNvPr id="3" name="Gruppierung 2"/>
          <p:cNvGrpSpPr/>
          <p:nvPr/>
        </p:nvGrpSpPr>
        <p:grpSpPr>
          <a:xfrm>
            <a:off x="374139" y="3619240"/>
            <a:ext cx="1773749" cy="822960"/>
            <a:chOff x="926871" y="3433551"/>
            <a:chExt cx="1461346" cy="822960"/>
          </a:xfrm>
        </p:grpSpPr>
        <p:sp>
          <p:nvSpPr>
            <p:cNvPr id="26" name="Pfeil nach oben 25"/>
            <p:cNvSpPr/>
            <p:nvPr/>
          </p:nvSpPr>
          <p:spPr>
            <a:xfrm rot="16200000">
              <a:off x="1246064" y="3114358"/>
              <a:ext cx="822960" cy="1461346"/>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31" name="Textfeld 30"/>
            <p:cNvSpPr txBox="1"/>
            <p:nvPr/>
          </p:nvSpPr>
          <p:spPr>
            <a:xfrm>
              <a:off x="1295591" y="3609530"/>
              <a:ext cx="1092623" cy="473407"/>
            </a:xfrm>
            <a:prstGeom prst="rect">
              <a:avLst/>
            </a:prstGeom>
            <a:noFill/>
          </p:spPr>
          <p:txBody>
            <a:bodyPr wrap="square" rtlCol="0">
              <a:noAutofit/>
            </a:bodyPr>
            <a:lstStyle/>
            <a:p>
              <a:r>
                <a:rPr lang="de-AT" sz="1100" b="1" dirty="0" smtClean="0">
                  <a:solidFill>
                    <a:schemeClr val="bg1">
                      <a:lumMod val="95000"/>
                    </a:schemeClr>
                  </a:solidFill>
                  <a:latin typeface="Arial" pitchFamily="34" charset="0"/>
                  <a:cs typeface="Arial" pitchFamily="34" charset="0"/>
                </a:rPr>
                <a:t>Fahrtrichtung</a:t>
              </a:r>
              <a:endParaRPr lang="de-AT" sz="1100" b="1" dirty="0">
                <a:solidFill>
                  <a:schemeClr val="bg1">
                    <a:lumMod val="95000"/>
                  </a:schemeClr>
                </a:solidFill>
                <a:latin typeface="Arial" pitchFamily="34" charset="0"/>
                <a:cs typeface="Arial" pitchFamily="34" charset="0"/>
              </a:endParaRPr>
            </a:p>
            <a:p>
              <a:r>
                <a:rPr lang="de-AT" sz="1100" b="1" dirty="0" err="1">
                  <a:solidFill>
                    <a:schemeClr val="bg1">
                      <a:lumMod val="95000"/>
                    </a:schemeClr>
                  </a:solidFill>
                  <a:latin typeface="Arial" pitchFamily="34" charset="0"/>
                  <a:cs typeface="Arial" pitchFamily="34" charset="0"/>
                </a:rPr>
                <a:t>driving</a:t>
              </a:r>
              <a:r>
                <a:rPr lang="de-AT" sz="1100" b="1" dirty="0">
                  <a:solidFill>
                    <a:schemeClr val="bg1">
                      <a:lumMod val="95000"/>
                    </a:schemeClr>
                  </a:solidFill>
                  <a:latin typeface="Arial" pitchFamily="34" charset="0"/>
                  <a:cs typeface="Arial" pitchFamily="34" charset="0"/>
                </a:rPr>
                <a:t> </a:t>
              </a:r>
              <a:r>
                <a:rPr lang="de-AT" sz="1100" b="1" dirty="0" err="1" smtClean="0">
                  <a:solidFill>
                    <a:schemeClr val="bg1">
                      <a:lumMod val="95000"/>
                    </a:schemeClr>
                  </a:solidFill>
                  <a:latin typeface="Arial" pitchFamily="34" charset="0"/>
                  <a:cs typeface="Arial" pitchFamily="34" charset="0"/>
                </a:rPr>
                <a:t>direction</a:t>
              </a:r>
              <a:endParaRPr lang="de-AT" sz="1100" b="1" dirty="0">
                <a:solidFill>
                  <a:schemeClr val="bg1">
                    <a:lumMod val="95000"/>
                  </a:schemeClr>
                </a:solidFill>
                <a:latin typeface="Arial"/>
                <a:cs typeface="Arial"/>
              </a:endParaRPr>
            </a:p>
          </p:txBody>
        </p:sp>
      </p:grpSp>
      <p:sp>
        <p:nvSpPr>
          <p:cNvPr id="43" name="Ellipse 42"/>
          <p:cNvSpPr/>
          <p:nvPr/>
        </p:nvSpPr>
        <p:spPr>
          <a:xfrm rot="2619072">
            <a:off x="1173197" y="7767938"/>
            <a:ext cx="769321" cy="1692766"/>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44" name="Ellipse 43"/>
          <p:cNvSpPr/>
          <p:nvPr/>
        </p:nvSpPr>
        <p:spPr>
          <a:xfrm>
            <a:off x="4457702" y="7995573"/>
            <a:ext cx="971548" cy="971550"/>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22" name="Ellipse 21"/>
          <p:cNvSpPr/>
          <p:nvPr/>
        </p:nvSpPr>
        <p:spPr>
          <a:xfrm>
            <a:off x="2549914" y="4810121"/>
            <a:ext cx="530596" cy="854075"/>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23" name="Ellipse 22"/>
          <p:cNvSpPr/>
          <p:nvPr/>
        </p:nvSpPr>
        <p:spPr>
          <a:xfrm>
            <a:off x="6345627" y="5538788"/>
            <a:ext cx="530596" cy="552445"/>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24" name="Ellipse 23"/>
          <p:cNvSpPr/>
          <p:nvPr/>
        </p:nvSpPr>
        <p:spPr>
          <a:xfrm>
            <a:off x="6393250" y="3487796"/>
            <a:ext cx="530596" cy="552445"/>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036130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198" y="2103981"/>
            <a:ext cx="7103853" cy="2666313"/>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8745" y="5581534"/>
            <a:ext cx="3532800" cy="2649600"/>
          </a:xfrm>
          <a:prstGeom prst="rect">
            <a:avLst/>
          </a:prstGeo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751" y="5581534"/>
            <a:ext cx="3532800" cy="2649600"/>
          </a:xfrm>
          <a:prstGeom prst="rect">
            <a:avLst/>
          </a:prstGeom>
        </p:spPr>
      </p:pic>
      <p:sp>
        <p:nvSpPr>
          <p:cNvPr id="22" name="Textfeld 21"/>
          <p:cNvSpPr txBox="1"/>
          <p:nvPr/>
        </p:nvSpPr>
        <p:spPr>
          <a:xfrm>
            <a:off x="128077" y="5133743"/>
            <a:ext cx="7268596" cy="895582"/>
          </a:xfrm>
          <a:prstGeom prst="rect">
            <a:avLst/>
          </a:prstGeom>
          <a:noFill/>
        </p:spPr>
        <p:txBody>
          <a:bodyPr wrap="square" rtlCol="0">
            <a:noAutofit/>
          </a:bodyPr>
          <a:lstStyle/>
          <a:p>
            <a:r>
              <a:rPr lang="de-AT" sz="1100" dirty="0">
                <a:latin typeface="Arial"/>
                <a:cs typeface="Arial"/>
              </a:rPr>
              <a:t>Das </a:t>
            </a:r>
            <a:r>
              <a:rPr lang="de-AT" sz="1100" dirty="0" smtClean="0">
                <a:latin typeface="Arial"/>
                <a:cs typeface="Arial"/>
              </a:rPr>
              <a:t>Halterblech </a:t>
            </a:r>
            <a:r>
              <a:rPr lang="de-AT" sz="1100" dirty="0">
                <a:latin typeface="Arial"/>
                <a:cs typeface="Arial"/>
              </a:rPr>
              <a:t>in den </a:t>
            </a:r>
            <a:r>
              <a:rPr lang="de-AT" sz="1100" dirty="0" smtClean="0">
                <a:latin typeface="Arial"/>
                <a:cs typeface="Arial"/>
              </a:rPr>
              <a:t>Fahrzeugträger einführen</a:t>
            </a:r>
            <a:r>
              <a:rPr lang="de-DE" sz="1100" dirty="0">
                <a:latin typeface="Arial"/>
                <a:cs typeface="Arial"/>
              </a:rPr>
              <a:t> </a:t>
            </a:r>
            <a:r>
              <a:rPr lang="de-DE" sz="1100" dirty="0" smtClean="0">
                <a:latin typeface="Arial"/>
                <a:cs typeface="Arial"/>
              </a:rPr>
              <a:t>und den Zusatzhalter </a:t>
            </a:r>
            <a:r>
              <a:rPr lang="de-DE" sz="1100" dirty="0">
                <a:latin typeface="Arial"/>
                <a:cs typeface="Arial"/>
              </a:rPr>
              <a:t>mit dem Halterblech verschrauben. </a:t>
            </a:r>
            <a:endParaRPr lang="de-AT" sz="1100" dirty="0">
              <a:latin typeface="Arial"/>
              <a:cs typeface="Arial"/>
            </a:endParaRPr>
          </a:p>
          <a:p>
            <a:r>
              <a:rPr lang="en-US" sz="1100" dirty="0">
                <a:solidFill>
                  <a:srgbClr val="004B69"/>
                </a:solidFill>
                <a:latin typeface="Arial"/>
                <a:cs typeface="Arial"/>
              </a:rPr>
              <a:t>Place the </a:t>
            </a:r>
            <a:r>
              <a:rPr lang="en-US" sz="1100" dirty="0" smtClean="0">
                <a:solidFill>
                  <a:srgbClr val="004B69"/>
                </a:solidFill>
                <a:latin typeface="Arial"/>
                <a:cs typeface="Arial"/>
              </a:rPr>
              <a:t>backing </a:t>
            </a:r>
            <a:r>
              <a:rPr lang="en-US" sz="1100" dirty="0">
                <a:solidFill>
                  <a:srgbClr val="004B69"/>
                </a:solidFill>
                <a:latin typeface="Arial"/>
                <a:cs typeface="Arial"/>
              </a:rPr>
              <a:t>plate into the chassis </a:t>
            </a:r>
            <a:r>
              <a:rPr lang="en-US" sz="1100" dirty="0" smtClean="0">
                <a:solidFill>
                  <a:srgbClr val="004B69"/>
                </a:solidFill>
                <a:latin typeface="Arial"/>
                <a:cs typeface="Arial"/>
              </a:rPr>
              <a:t>cavity and bolt </a:t>
            </a:r>
            <a:r>
              <a:rPr lang="en-US" sz="1100" dirty="0">
                <a:solidFill>
                  <a:srgbClr val="004B69"/>
                </a:solidFill>
                <a:latin typeface="Arial"/>
                <a:cs typeface="Arial"/>
              </a:rPr>
              <a:t>the supplied bracket onto the backing plate.</a:t>
            </a:r>
          </a:p>
        </p:txBody>
      </p:sp>
      <p:sp>
        <p:nvSpPr>
          <p:cNvPr id="16" name="Textfeld 15"/>
          <p:cNvSpPr txBox="1"/>
          <p:nvPr/>
        </p:nvSpPr>
        <p:spPr>
          <a:xfrm>
            <a:off x="128077" y="1685925"/>
            <a:ext cx="7268596" cy="1114425"/>
          </a:xfrm>
          <a:prstGeom prst="rect">
            <a:avLst/>
          </a:prstGeom>
          <a:noFill/>
        </p:spPr>
        <p:txBody>
          <a:bodyPr wrap="square" rtlCol="0">
            <a:noAutofit/>
          </a:bodyPr>
          <a:lstStyle/>
          <a:p>
            <a:r>
              <a:rPr lang="en-US" sz="1100" dirty="0" smtClean="0">
                <a:latin typeface="Arial"/>
                <a:cs typeface="Arial"/>
              </a:rPr>
              <a:t>Den </a:t>
            </a:r>
            <a:r>
              <a:rPr lang="en-US" sz="1100" dirty="0" err="1" smtClean="0">
                <a:latin typeface="Arial"/>
                <a:cs typeface="Arial"/>
              </a:rPr>
              <a:t>mitgelieferten</a:t>
            </a:r>
            <a:r>
              <a:rPr lang="en-US" sz="1100" dirty="0" smtClean="0">
                <a:latin typeface="Arial"/>
                <a:cs typeface="Arial"/>
              </a:rPr>
              <a:t> Halter </a:t>
            </a:r>
            <a:r>
              <a:rPr lang="en-US" sz="1100" dirty="0" err="1" smtClean="0">
                <a:latin typeface="Arial"/>
                <a:cs typeface="Arial"/>
              </a:rPr>
              <a:t>mittels</a:t>
            </a:r>
            <a:r>
              <a:rPr lang="en-US" sz="1100" dirty="0">
                <a:latin typeface="Arial"/>
                <a:cs typeface="Arial"/>
              </a:rPr>
              <a:t> </a:t>
            </a:r>
            <a:r>
              <a:rPr lang="en-US" sz="1100" dirty="0" err="1">
                <a:latin typeface="Arial"/>
                <a:cs typeface="Arial"/>
              </a:rPr>
              <a:t>mitgelieferten</a:t>
            </a:r>
            <a:r>
              <a:rPr lang="en-US" sz="1100" dirty="0">
                <a:latin typeface="Arial"/>
                <a:cs typeface="Arial"/>
              </a:rPr>
              <a:t> </a:t>
            </a:r>
            <a:r>
              <a:rPr lang="de-AT" sz="1100" dirty="0" smtClean="0">
                <a:latin typeface="Arial"/>
                <a:cs typeface="Arial"/>
              </a:rPr>
              <a:t>Halterblech </a:t>
            </a:r>
            <a:r>
              <a:rPr lang="en-US" sz="1100" dirty="0" smtClean="0">
                <a:latin typeface="Arial"/>
                <a:cs typeface="Arial"/>
              </a:rPr>
              <a:t>am </a:t>
            </a:r>
            <a:r>
              <a:rPr lang="en-US" sz="1100" dirty="0" err="1" smtClean="0">
                <a:latin typeface="Arial"/>
                <a:cs typeface="Arial"/>
              </a:rPr>
              <a:t>Fahrzeugunterboden</a:t>
            </a:r>
            <a:r>
              <a:rPr lang="en-US" sz="1100" dirty="0" smtClean="0">
                <a:latin typeface="Arial"/>
                <a:cs typeface="Arial"/>
              </a:rPr>
              <a:t> </a:t>
            </a:r>
            <a:r>
              <a:rPr lang="en-US" sz="1100" dirty="0" err="1" smtClean="0">
                <a:latin typeface="Arial"/>
                <a:cs typeface="Arial"/>
              </a:rPr>
              <a:t>montieren</a:t>
            </a:r>
            <a:r>
              <a:rPr lang="en-US" sz="1100" dirty="0" smtClean="0">
                <a:latin typeface="Arial"/>
                <a:cs typeface="Arial"/>
              </a:rPr>
              <a:t>.  </a:t>
            </a:r>
          </a:p>
          <a:p>
            <a:r>
              <a:rPr lang="en-US" sz="1100" dirty="0" smtClean="0">
                <a:solidFill>
                  <a:srgbClr val="004B69"/>
                </a:solidFill>
                <a:latin typeface="Arial"/>
                <a:cs typeface="Arial"/>
              </a:rPr>
              <a:t>Mount the supplied bracket by using </a:t>
            </a:r>
            <a:r>
              <a:rPr lang="en-US" sz="1100" dirty="0">
                <a:solidFill>
                  <a:srgbClr val="004B69"/>
                </a:solidFill>
                <a:latin typeface="Arial"/>
                <a:cs typeface="Arial"/>
              </a:rPr>
              <a:t>the supplied backing plate </a:t>
            </a:r>
            <a:r>
              <a:rPr lang="en-US" sz="1100" dirty="0" smtClean="0">
                <a:solidFill>
                  <a:srgbClr val="004B69"/>
                </a:solidFill>
                <a:latin typeface="Arial"/>
                <a:cs typeface="Arial"/>
              </a:rPr>
              <a:t>onto the vehicle underbody.</a:t>
            </a:r>
          </a:p>
          <a:p>
            <a:endParaRPr lang="de-AT" sz="1100" dirty="0" smtClean="0">
              <a:solidFill>
                <a:srgbClr val="004B69"/>
              </a:solidFill>
              <a:latin typeface="Arial"/>
              <a:cs typeface="Arial"/>
            </a:endParaRPr>
          </a:p>
          <a:p>
            <a:endParaRPr lang="de-AT" sz="1100" dirty="0">
              <a:solidFill>
                <a:srgbClr val="004B69"/>
              </a:solidFill>
              <a:latin typeface="Arial"/>
              <a:cs typeface="Arial"/>
            </a:endParaRPr>
          </a:p>
        </p:txBody>
      </p:sp>
      <p:sp>
        <p:nvSpPr>
          <p:cNvPr id="4" name="Pfeil nach rechts 3"/>
          <p:cNvSpPr/>
          <p:nvPr/>
        </p:nvSpPr>
        <p:spPr>
          <a:xfrm rot="13267173">
            <a:off x="4244915" y="3213603"/>
            <a:ext cx="1005063" cy="688898"/>
          </a:xfrm>
          <a:prstGeom prst="rightArrow">
            <a:avLst>
              <a:gd name="adj1" fmla="val 50000"/>
              <a:gd name="adj2" fmla="val 77433"/>
            </a:avLst>
          </a:prstGeom>
          <a:solidFill>
            <a:schemeClr val="bg1"/>
          </a:solid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4946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199" y="2469756"/>
            <a:ext cx="3532800" cy="2649600"/>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2436" y="2469756"/>
            <a:ext cx="3532800" cy="2649600"/>
          </a:xfrm>
          <a:prstGeom prst="rect">
            <a:avLst/>
          </a:prstGeom>
        </p:spPr>
      </p:pic>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2436" y="5209215"/>
            <a:ext cx="3532800" cy="2649600"/>
          </a:xfrm>
          <a:prstGeom prst="rect">
            <a:avLst/>
          </a:prstGeom>
        </p:spPr>
      </p:pic>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199" y="5209215"/>
            <a:ext cx="3532800" cy="2649600"/>
          </a:xfrm>
          <a:prstGeom prst="rect">
            <a:avLst/>
          </a:prstGeom>
        </p:spPr>
      </p:pic>
      <p:sp>
        <p:nvSpPr>
          <p:cNvPr id="16" name="Textfeld 15"/>
          <p:cNvSpPr txBox="1"/>
          <p:nvPr/>
        </p:nvSpPr>
        <p:spPr>
          <a:xfrm>
            <a:off x="128077" y="1685925"/>
            <a:ext cx="7268596" cy="1114425"/>
          </a:xfrm>
          <a:prstGeom prst="rect">
            <a:avLst/>
          </a:prstGeom>
          <a:noFill/>
        </p:spPr>
        <p:txBody>
          <a:bodyPr wrap="square" rtlCol="0">
            <a:noAutofit/>
          </a:bodyPr>
          <a:lstStyle/>
          <a:p>
            <a:r>
              <a:rPr lang="en-US" sz="1100" dirty="0" smtClean="0">
                <a:latin typeface="Arial"/>
                <a:cs typeface="Arial"/>
              </a:rPr>
              <a:t>Den </a:t>
            </a:r>
            <a:r>
              <a:rPr lang="en-US" sz="1100" dirty="0" err="1" smtClean="0">
                <a:latin typeface="Arial"/>
                <a:cs typeface="Arial"/>
              </a:rPr>
              <a:t>zweiten</a:t>
            </a:r>
            <a:r>
              <a:rPr lang="en-US" sz="1100" dirty="0" smtClean="0">
                <a:latin typeface="Arial"/>
                <a:cs typeface="Arial"/>
              </a:rPr>
              <a:t> </a:t>
            </a:r>
            <a:r>
              <a:rPr lang="en-US" sz="1100" dirty="0" err="1" smtClean="0">
                <a:latin typeface="Arial"/>
                <a:cs typeface="Arial"/>
              </a:rPr>
              <a:t>mitgelieferten</a:t>
            </a:r>
            <a:r>
              <a:rPr lang="en-US" sz="1100" dirty="0" smtClean="0">
                <a:latin typeface="Arial"/>
                <a:cs typeface="Arial"/>
              </a:rPr>
              <a:t> Halter </a:t>
            </a:r>
            <a:r>
              <a:rPr lang="en-US" sz="1100" dirty="0" err="1" smtClean="0">
                <a:latin typeface="Arial"/>
                <a:cs typeface="Arial"/>
              </a:rPr>
              <a:t>mit</a:t>
            </a:r>
            <a:r>
              <a:rPr lang="en-US" sz="1100" dirty="0" smtClean="0">
                <a:latin typeface="Arial"/>
                <a:cs typeface="Arial"/>
              </a:rPr>
              <a:t> </a:t>
            </a:r>
            <a:r>
              <a:rPr lang="en-US" sz="1100" dirty="0" err="1" smtClean="0">
                <a:latin typeface="Arial"/>
                <a:cs typeface="Arial"/>
              </a:rPr>
              <a:t>Hilfe</a:t>
            </a:r>
            <a:r>
              <a:rPr lang="en-US" sz="1100" dirty="0" smtClean="0">
                <a:latin typeface="Arial"/>
                <a:cs typeface="Arial"/>
              </a:rPr>
              <a:t> der </a:t>
            </a:r>
            <a:r>
              <a:rPr lang="en-US" sz="1100" dirty="0" err="1" smtClean="0">
                <a:latin typeface="Arial"/>
                <a:cs typeface="Arial"/>
              </a:rPr>
              <a:t>mitgelieferten</a:t>
            </a:r>
            <a:r>
              <a:rPr lang="en-US" sz="1100" dirty="0" smtClean="0">
                <a:latin typeface="Arial"/>
                <a:cs typeface="Arial"/>
              </a:rPr>
              <a:t> </a:t>
            </a:r>
            <a:r>
              <a:rPr lang="de-AT" sz="1100" dirty="0" smtClean="0">
                <a:latin typeface="Arial"/>
                <a:cs typeface="Arial"/>
              </a:rPr>
              <a:t>Karosseriemuttern </a:t>
            </a:r>
            <a:r>
              <a:rPr lang="en-US" sz="1100" dirty="0" smtClean="0">
                <a:latin typeface="Arial"/>
                <a:cs typeface="Arial"/>
              </a:rPr>
              <a:t>am </a:t>
            </a:r>
            <a:r>
              <a:rPr lang="en-US" sz="1100" dirty="0" err="1" smtClean="0">
                <a:latin typeface="Arial"/>
                <a:cs typeface="Arial"/>
              </a:rPr>
              <a:t>Fahrzeugunterboden</a:t>
            </a:r>
            <a:r>
              <a:rPr lang="en-US" sz="1100" dirty="0" smtClean="0">
                <a:latin typeface="Arial"/>
                <a:cs typeface="Arial"/>
              </a:rPr>
              <a:t>, </a:t>
            </a:r>
            <a:r>
              <a:rPr lang="en-US" sz="1100" dirty="0" err="1" smtClean="0">
                <a:latin typeface="Arial"/>
                <a:cs typeface="Arial"/>
              </a:rPr>
              <a:t>neben</a:t>
            </a:r>
            <a:r>
              <a:rPr lang="en-US" sz="1100" dirty="0" smtClean="0">
                <a:latin typeface="Arial"/>
                <a:cs typeface="Arial"/>
              </a:rPr>
              <a:t> </a:t>
            </a:r>
            <a:r>
              <a:rPr lang="en-US" sz="1100" dirty="0" err="1" smtClean="0">
                <a:latin typeface="Arial"/>
                <a:cs typeface="Arial"/>
              </a:rPr>
              <a:t>dem</a:t>
            </a:r>
            <a:r>
              <a:rPr lang="en-US" sz="1100" dirty="0" smtClean="0">
                <a:latin typeface="Arial"/>
                <a:cs typeface="Arial"/>
              </a:rPr>
              <a:t> </a:t>
            </a:r>
            <a:r>
              <a:rPr lang="en-US" sz="1100" dirty="0" err="1" smtClean="0">
                <a:latin typeface="Arial"/>
                <a:cs typeface="Arial"/>
              </a:rPr>
              <a:t>rechten</a:t>
            </a:r>
            <a:r>
              <a:rPr lang="en-US" sz="1100" dirty="0" smtClean="0">
                <a:latin typeface="Arial"/>
                <a:cs typeface="Arial"/>
              </a:rPr>
              <a:t> </a:t>
            </a:r>
            <a:r>
              <a:rPr lang="en-US" sz="1100" dirty="0" err="1" smtClean="0">
                <a:latin typeface="Arial"/>
                <a:cs typeface="Arial"/>
              </a:rPr>
              <a:t>Hinterrad</a:t>
            </a:r>
            <a:r>
              <a:rPr lang="en-US" sz="1100" dirty="0" smtClean="0">
                <a:latin typeface="Arial"/>
                <a:cs typeface="Arial"/>
              </a:rPr>
              <a:t>, </a:t>
            </a:r>
            <a:r>
              <a:rPr lang="en-US" sz="1100" dirty="0" err="1" smtClean="0">
                <a:latin typeface="Arial"/>
                <a:cs typeface="Arial"/>
              </a:rPr>
              <a:t>montieren</a:t>
            </a:r>
            <a:r>
              <a:rPr lang="en-US" sz="1100" dirty="0" smtClean="0">
                <a:latin typeface="Arial"/>
                <a:cs typeface="Arial"/>
              </a:rPr>
              <a:t>.  </a:t>
            </a:r>
          </a:p>
          <a:p>
            <a:r>
              <a:rPr lang="en-US" sz="1100" dirty="0" smtClean="0">
                <a:solidFill>
                  <a:srgbClr val="004B69"/>
                </a:solidFill>
                <a:latin typeface="Arial"/>
                <a:cs typeface="Arial"/>
              </a:rPr>
              <a:t>Mount the supplied second bracket by using </a:t>
            </a:r>
            <a:r>
              <a:rPr lang="en-US" sz="1100" dirty="0">
                <a:solidFill>
                  <a:srgbClr val="004B69"/>
                </a:solidFill>
                <a:latin typeface="Arial"/>
                <a:cs typeface="Arial"/>
              </a:rPr>
              <a:t>the supplied </a:t>
            </a:r>
            <a:r>
              <a:rPr lang="en-US" sz="1100" dirty="0" smtClean="0">
                <a:solidFill>
                  <a:srgbClr val="004B69"/>
                </a:solidFill>
                <a:latin typeface="Arial"/>
                <a:cs typeface="Arial"/>
              </a:rPr>
              <a:t>s</a:t>
            </a:r>
            <a:r>
              <a:rPr lang="de-AT" sz="1100" dirty="0" err="1" smtClean="0">
                <a:solidFill>
                  <a:srgbClr val="004B69"/>
                </a:solidFill>
                <a:latin typeface="Arial"/>
                <a:cs typeface="Arial"/>
              </a:rPr>
              <a:t>peed</a:t>
            </a:r>
            <a:r>
              <a:rPr lang="de-AT" sz="1100" dirty="0" smtClean="0">
                <a:solidFill>
                  <a:srgbClr val="004B69"/>
                </a:solidFill>
                <a:latin typeface="Arial"/>
                <a:cs typeface="Arial"/>
              </a:rPr>
              <a:t> </a:t>
            </a:r>
            <a:r>
              <a:rPr lang="de-AT" sz="1100" dirty="0" err="1" smtClean="0">
                <a:solidFill>
                  <a:srgbClr val="004B69"/>
                </a:solidFill>
                <a:latin typeface="Arial"/>
                <a:cs typeface="Arial"/>
              </a:rPr>
              <a:t>nuts</a:t>
            </a:r>
            <a:r>
              <a:rPr lang="de-AT" sz="1100" dirty="0" smtClean="0">
                <a:solidFill>
                  <a:srgbClr val="004B69"/>
                </a:solidFill>
                <a:latin typeface="Arial"/>
                <a:cs typeface="Arial"/>
              </a:rPr>
              <a:t> </a:t>
            </a:r>
            <a:r>
              <a:rPr lang="en-US" sz="1100" dirty="0" smtClean="0">
                <a:solidFill>
                  <a:srgbClr val="004B69"/>
                </a:solidFill>
                <a:latin typeface="Arial"/>
                <a:cs typeface="Arial"/>
              </a:rPr>
              <a:t>onto the vehicle underbody</a:t>
            </a:r>
            <a:r>
              <a:rPr lang="en-US" sz="1100" dirty="0">
                <a:solidFill>
                  <a:srgbClr val="004B69"/>
                </a:solidFill>
                <a:latin typeface="Arial"/>
                <a:cs typeface="Arial"/>
              </a:rPr>
              <a:t>, located next to the right rear wheel.</a:t>
            </a:r>
            <a:endParaRPr lang="en-US" sz="1100" dirty="0" smtClean="0">
              <a:solidFill>
                <a:srgbClr val="004B69"/>
              </a:solidFill>
              <a:latin typeface="Arial"/>
              <a:cs typeface="Arial"/>
            </a:endParaRPr>
          </a:p>
          <a:p>
            <a:endParaRPr lang="de-AT" sz="1100" dirty="0" smtClean="0">
              <a:solidFill>
                <a:srgbClr val="004B69"/>
              </a:solidFill>
              <a:latin typeface="Arial"/>
              <a:cs typeface="Arial"/>
            </a:endParaRPr>
          </a:p>
          <a:p>
            <a:endParaRPr lang="de-AT" sz="1100" dirty="0">
              <a:solidFill>
                <a:srgbClr val="004B69"/>
              </a:solidFill>
              <a:latin typeface="Arial"/>
              <a:cs typeface="Arial"/>
            </a:endParaRPr>
          </a:p>
        </p:txBody>
      </p:sp>
      <p:sp>
        <p:nvSpPr>
          <p:cNvPr id="4" name="Pfeil nach rechts 3"/>
          <p:cNvSpPr/>
          <p:nvPr/>
        </p:nvSpPr>
        <p:spPr>
          <a:xfrm rot="2485507">
            <a:off x="674590" y="2716077"/>
            <a:ext cx="1005063" cy="688898"/>
          </a:xfrm>
          <a:prstGeom prst="rightArrow">
            <a:avLst>
              <a:gd name="adj1" fmla="val 50000"/>
              <a:gd name="adj2" fmla="val 77433"/>
            </a:avLst>
          </a:prstGeom>
          <a:solidFill>
            <a:schemeClr val="bg1"/>
          </a:solid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40815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18644" y="6286390"/>
            <a:ext cx="3532074" cy="2649600"/>
          </a:xfrm>
          <a:prstGeom prst="rect">
            <a:avLst/>
          </a:prstGeom>
        </p:spPr>
      </p:pic>
      <p:pic>
        <p:nvPicPr>
          <p:cNvPr id="3" name="Grafik 2"/>
          <p:cNvPicPr>
            <a:picLocks noChangeAspect="1"/>
          </p:cNvPicPr>
          <p:nvPr/>
        </p:nvPicPr>
        <p:blipFill>
          <a:blip r:embed="rId3"/>
          <a:stretch>
            <a:fillRect/>
          </a:stretch>
        </p:blipFill>
        <p:spPr>
          <a:xfrm>
            <a:off x="3786186" y="6286390"/>
            <a:ext cx="3536796" cy="2652597"/>
          </a:xfrm>
          <a:prstGeom prst="rect">
            <a:avLst/>
          </a:prstGeom>
        </p:spPr>
      </p:pic>
      <p:pic>
        <p:nvPicPr>
          <p:cNvPr id="2" name="Grafik 1"/>
          <p:cNvPicPr>
            <a:picLocks noChangeAspect="1"/>
          </p:cNvPicPr>
          <p:nvPr/>
        </p:nvPicPr>
        <p:blipFill>
          <a:blip r:embed="rId4"/>
          <a:stretch>
            <a:fillRect/>
          </a:stretch>
        </p:blipFill>
        <p:spPr>
          <a:xfrm>
            <a:off x="237724" y="2461091"/>
            <a:ext cx="7085258" cy="2659334"/>
          </a:xfrm>
          <a:prstGeom prst="rect">
            <a:avLst/>
          </a:prstGeom>
        </p:spPr>
      </p:pic>
      <p:sp>
        <p:nvSpPr>
          <p:cNvPr id="22" name="Textfeld 21"/>
          <p:cNvSpPr txBox="1"/>
          <p:nvPr/>
        </p:nvSpPr>
        <p:spPr>
          <a:xfrm>
            <a:off x="128077" y="5495693"/>
            <a:ext cx="7268596" cy="895582"/>
          </a:xfrm>
          <a:prstGeom prst="rect">
            <a:avLst/>
          </a:prstGeom>
          <a:noFill/>
        </p:spPr>
        <p:txBody>
          <a:bodyPr wrap="square" rtlCol="0">
            <a:noAutofit/>
          </a:bodyPr>
          <a:lstStyle/>
          <a:p>
            <a:r>
              <a:rPr lang="de-DE" sz="1100" dirty="0" smtClean="0">
                <a:latin typeface="Arial"/>
                <a:cs typeface="Arial"/>
              </a:rPr>
              <a:t>Das REMUS Endrohrpaket mit Hilfe der mitgelieferten Adapter am REMUS </a:t>
            </a:r>
            <a:r>
              <a:rPr lang="de-DE" sz="1100" dirty="0">
                <a:latin typeface="Arial"/>
                <a:cs typeface="Arial"/>
              </a:rPr>
              <a:t>Sportschalldämpfer montieren und die Gummiaufhängung am zuvor montiertem Halter einhängen.</a:t>
            </a:r>
            <a:endParaRPr lang="de-DE" sz="1100" dirty="0" smtClean="0">
              <a:latin typeface="Arial"/>
              <a:cs typeface="Arial"/>
            </a:endParaRPr>
          </a:p>
          <a:p>
            <a:r>
              <a:rPr lang="en-GB" sz="1100" dirty="0" smtClean="0">
                <a:solidFill>
                  <a:srgbClr val="004B69"/>
                </a:solidFill>
                <a:latin typeface="Arial"/>
                <a:cs typeface="Arial"/>
              </a:rPr>
              <a:t>Install the REMUS tail pipe set by using the supplied adapters onto the REMUS </a:t>
            </a:r>
            <a:r>
              <a:rPr lang="en-GB" sz="1100" dirty="0">
                <a:solidFill>
                  <a:srgbClr val="004B69"/>
                </a:solidFill>
                <a:latin typeface="Arial"/>
                <a:cs typeface="Arial"/>
              </a:rPr>
              <a:t>sport exhaust and mount the rubber support on the previously mounted bracket.</a:t>
            </a:r>
            <a:endParaRPr lang="de-AT" sz="1100" dirty="0" smtClean="0">
              <a:solidFill>
                <a:srgbClr val="004B69"/>
              </a:solidFill>
              <a:latin typeface="Arial"/>
              <a:cs typeface="Arial"/>
            </a:endParaRPr>
          </a:p>
        </p:txBody>
      </p:sp>
      <p:sp>
        <p:nvSpPr>
          <p:cNvPr id="16" name="Textfeld 15"/>
          <p:cNvSpPr txBox="1"/>
          <p:nvPr/>
        </p:nvSpPr>
        <p:spPr>
          <a:xfrm>
            <a:off x="128077" y="1685925"/>
            <a:ext cx="7268596" cy="1114425"/>
          </a:xfrm>
          <a:prstGeom prst="rect">
            <a:avLst/>
          </a:prstGeom>
          <a:noFill/>
        </p:spPr>
        <p:txBody>
          <a:bodyPr wrap="square" rtlCol="0">
            <a:noAutofit/>
          </a:bodyPr>
          <a:lstStyle/>
          <a:p>
            <a:r>
              <a:rPr lang="de-DE" sz="1100" dirty="0">
                <a:latin typeface="Arial"/>
                <a:cs typeface="Arial"/>
              </a:rPr>
              <a:t>Den REMUS Sportschalldämpfer am </a:t>
            </a:r>
            <a:r>
              <a:rPr lang="de-DE" sz="1100" dirty="0" smtClean="0">
                <a:latin typeface="Arial"/>
                <a:cs typeface="Arial"/>
              </a:rPr>
              <a:t>Serienrohr und am Serienflansch montieren </a:t>
            </a:r>
            <a:r>
              <a:rPr lang="de-DE" sz="1100" dirty="0">
                <a:latin typeface="Arial"/>
                <a:cs typeface="Arial"/>
              </a:rPr>
              <a:t>und die </a:t>
            </a:r>
            <a:r>
              <a:rPr lang="de-DE" sz="1100" dirty="0" smtClean="0">
                <a:latin typeface="Arial"/>
                <a:cs typeface="Arial"/>
              </a:rPr>
              <a:t>Gummiaufhängung am zuvor montiertem Halter einhängen.</a:t>
            </a:r>
            <a:endParaRPr lang="de-DE" sz="1100" dirty="0">
              <a:latin typeface="Arial"/>
              <a:cs typeface="Arial"/>
            </a:endParaRPr>
          </a:p>
          <a:p>
            <a:r>
              <a:rPr lang="en-GB" sz="1100" dirty="0">
                <a:solidFill>
                  <a:srgbClr val="004B69"/>
                </a:solidFill>
                <a:latin typeface="Arial"/>
                <a:cs typeface="Arial"/>
              </a:rPr>
              <a:t>Install the REMUS sport exhaust on the </a:t>
            </a:r>
            <a:r>
              <a:rPr lang="en-GB" sz="1100" dirty="0" smtClean="0">
                <a:solidFill>
                  <a:srgbClr val="004B69"/>
                </a:solidFill>
                <a:latin typeface="Arial"/>
                <a:cs typeface="Arial"/>
              </a:rPr>
              <a:t>standard tube </a:t>
            </a:r>
            <a:r>
              <a:rPr lang="en-GB" sz="1100" dirty="0">
                <a:solidFill>
                  <a:srgbClr val="004B69"/>
                </a:solidFill>
                <a:latin typeface="Arial"/>
                <a:cs typeface="Arial"/>
              </a:rPr>
              <a:t>and </a:t>
            </a:r>
            <a:r>
              <a:rPr lang="en-GB" sz="1100" dirty="0" smtClean="0">
                <a:solidFill>
                  <a:srgbClr val="004B69"/>
                </a:solidFill>
                <a:latin typeface="Arial"/>
                <a:cs typeface="Arial"/>
              </a:rPr>
              <a:t>standard flange and mount </a:t>
            </a:r>
            <a:r>
              <a:rPr lang="en-GB" sz="1100" dirty="0">
                <a:solidFill>
                  <a:srgbClr val="004B69"/>
                </a:solidFill>
                <a:latin typeface="Arial"/>
                <a:cs typeface="Arial"/>
              </a:rPr>
              <a:t>the rubber </a:t>
            </a:r>
            <a:r>
              <a:rPr lang="en-GB" sz="1100" dirty="0" smtClean="0">
                <a:solidFill>
                  <a:srgbClr val="004B69"/>
                </a:solidFill>
                <a:latin typeface="Arial"/>
                <a:cs typeface="Arial"/>
              </a:rPr>
              <a:t>support </a:t>
            </a:r>
            <a:r>
              <a:rPr lang="en-GB" sz="1100" dirty="0">
                <a:solidFill>
                  <a:srgbClr val="004B69"/>
                </a:solidFill>
                <a:latin typeface="Arial"/>
                <a:cs typeface="Arial"/>
              </a:rPr>
              <a:t>on the </a:t>
            </a:r>
            <a:r>
              <a:rPr lang="en-GB" sz="1100" dirty="0" smtClean="0">
                <a:solidFill>
                  <a:srgbClr val="004B69"/>
                </a:solidFill>
                <a:latin typeface="Arial"/>
                <a:cs typeface="Arial"/>
              </a:rPr>
              <a:t>previously mounted bracket.</a:t>
            </a:r>
            <a:endParaRPr lang="de-AT" sz="1100" dirty="0">
              <a:solidFill>
                <a:srgbClr val="004B69"/>
              </a:solidFill>
              <a:latin typeface="Arial"/>
              <a:cs typeface="Arial"/>
            </a:endParaRPr>
          </a:p>
          <a:p>
            <a:endParaRPr lang="de-AT" sz="1100" dirty="0">
              <a:solidFill>
                <a:srgbClr val="004B69"/>
              </a:solidFill>
              <a:latin typeface="Arial"/>
              <a:cs typeface="Arial"/>
            </a:endParaRPr>
          </a:p>
        </p:txBody>
      </p:sp>
      <p:sp>
        <p:nvSpPr>
          <p:cNvPr id="26" name="Textfeld 25"/>
          <p:cNvSpPr txBox="1"/>
          <p:nvPr/>
        </p:nvSpPr>
        <p:spPr>
          <a:xfrm>
            <a:off x="275715" y="8369301"/>
            <a:ext cx="1818775" cy="512184"/>
          </a:xfrm>
          <a:prstGeom prst="rect">
            <a:avLst/>
          </a:prstGeom>
          <a:solidFill>
            <a:schemeClr val="lt1"/>
          </a:solidFill>
          <a:ln w="25400" cmpd="sng">
            <a:noFill/>
          </a:ln>
        </p:spPr>
        <p:style>
          <a:lnRef idx="0">
            <a:scrgbClr r="0" g="0" b="0"/>
          </a:lnRef>
          <a:fillRef idx="0">
            <a:scrgbClr r="0" g="0" b="0"/>
          </a:fillRef>
          <a:effectRef idx="0">
            <a:scrgbClr r="0" g="0" b="0"/>
          </a:effectRef>
          <a:fontRef idx="minor">
            <a:schemeClr val="dk1"/>
          </a:fontRef>
        </p:style>
        <p:txBody>
          <a:bodyPr wrap="square" lIns="72000" tIns="72000" rIns="72000" bIns="72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AT" sz="1200" b="1" dirty="0">
                <a:latin typeface="Arial" pitchFamily="34" charset="0"/>
                <a:cs typeface="Arial" pitchFamily="34" charset="0"/>
              </a:rPr>
              <a:t>55 </a:t>
            </a:r>
            <a:r>
              <a:rPr lang="de-AT" sz="1200" b="1" dirty="0" err="1">
                <a:latin typeface="Arial" pitchFamily="34" charset="0"/>
                <a:cs typeface="Arial" pitchFamily="34" charset="0"/>
              </a:rPr>
              <a:t>Nm</a:t>
            </a:r>
            <a:endParaRPr lang="de-AT" sz="1200" b="1" dirty="0">
              <a:latin typeface="Arial" pitchFamily="34" charset="0"/>
              <a:cs typeface="Arial" pitchFamily="34" charset="0"/>
            </a:endParaRPr>
          </a:p>
          <a:p>
            <a:r>
              <a:rPr lang="de-AT" sz="1200" b="1" dirty="0">
                <a:solidFill>
                  <a:srgbClr val="004B69"/>
                </a:solidFill>
                <a:latin typeface="Arial" pitchFamily="34" charset="0"/>
                <a:cs typeface="Arial" pitchFamily="34" charset="0"/>
              </a:rPr>
              <a:t>40 </a:t>
            </a:r>
            <a:r>
              <a:rPr lang="de-AT" sz="1200" b="1" dirty="0" err="1">
                <a:solidFill>
                  <a:srgbClr val="004B69"/>
                </a:solidFill>
                <a:latin typeface="Arial" pitchFamily="34" charset="0"/>
                <a:cs typeface="Arial" pitchFamily="34" charset="0"/>
              </a:rPr>
              <a:t>ftlb</a:t>
            </a:r>
            <a:endParaRPr lang="de-AT" sz="1100" b="1" dirty="0">
              <a:solidFill>
                <a:srgbClr val="004B69"/>
              </a:solidFill>
              <a:latin typeface="Arial" pitchFamily="34" charset="0"/>
              <a:cs typeface="Arial" pitchFamily="34" charset="0"/>
            </a:endParaRPr>
          </a:p>
        </p:txBody>
      </p:sp>
      <p:pic>
        <p:nvPicPr>
          <p:cNvPr id="2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15" y="8451901"/>
            <a:ext cx="1041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9" name="Gerade Verbindung mit Pfeil 28"/>
          <p:cNvCxnSpPr>
            <a:stCxn id="26" idx="0"/>
          </p:cNvCxnSpPr>
          <p:nvPr/>
        </p:nvCxnSpPr>
        <p:spPr>
          <a:xfrm flipH="1" flipV="1">
            <a:off x="980815" y="7955457"/>
            <a:ext cx="204288" cy="41384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3" name="Textfeld 32"/>
          <p:cNvSpPr txBox="1"/>
          <p:nvPr/>
        </p:nvSpPr>
        <p:spPr>
          <a:xfrm>
            <a:off x="1846502" y="6372635"/>
            <a:ext cx="1818775" cy="512184"/>
          </a:xfrm>
          <a:prstGeom prst="rect">
            <a:avLst/>
          </a:prstGeom>
          <a:solidFill>
            <a:schemeClr val="lt1"/>
          </a:solidFill>
          <a:ln w="25400" cmpd="sng">
            <a:noFill/>
          </a:ln>
        </p:spPr>
        <p:style>
          <a:lnRef idx="0">
            <a:scrgbClr r="0" g="0" b="0"/>
          </a:lnRef>
          <a:fillRef idx="0">
            <a:scrgbClr r="0" g="0" b="0"/>
          </a:fillRef>
          <a:effectRef idx="0">
            <a:scrgbClr r="0" g="0" b="0"/>
          </a:effectRef>
          <a:fontRef idx="minor">
            <a:schemeClr val="dk1"/>
          </a:fontRef>
        </p:style>
        <p:txBody>
          <a:bodyPr wrap="square" lIns="72000" tIns="72000" rIns="72000" bIns="72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de-AT" sz="1200" b="1" dirty="0" smtClean="0">
                <a:latin typeface="Arial" pitchFamily="34" charset="0"/>
                <a:cs typeface="Arial" pitchFamily="34" charset="0"/>
              </a:rPr>
              <a:t>35 </a:t>
            </a:r>
            <a:r>
              <a:rPr lang="de-AT" sz="1200" b="1" dirty="0" err="1">
                <a:latin typeface="Arial" pitchFamily="34" charset="0"/>
                <a:cs typeface="Arial" pitchFamily="34" charset="0"/>
              </a:rPr>
              <a:t>Nm</a:t>
            </a:r>
            <a:endParaRPr lang="de-AT" sz="1200" b="1" dirty="0">
              <a:latin typeface="Arial" pitchFamily="34" charset="0"/>
              <a:cs typeface="Arial" pitchFamily="34" charset="0"/>
            </a:endParaRPr>
          </a:p>
          <a:p>
            <a:r>
              <a:rPr lang="de-AT" sz="1200" b="1" dirty="0" smtClean="0">
                <a:solidFill>
                  <a:srgbClr val="004B69"/>
                </a:solidFill>
                <a:latin typeface="Arial" pitchFamily="34" charset="0"/>
                <a:cs typeface="Arial" pitchFamily="34" charset="0"/>
              </a:rPr>
              <a:t>26 </a:t>
            </a:r>
            <a:r>
              <a:rPr lang="de-AT" sz="1200" b="1" dirty="0" err="1">
                <a:solidFill>
                  <a:srgbClr val="004B69"/>
                </a:solidFill>
                <a:latin typeface="Arial" pitchFamily="34" charset="0"/>
                <a:cs typeface="Arial" pitchFamily="34" charset="0"/>
              </a:rPr>
              <a:t>ftlb</a:t>
            </a:r>
            <a:endParaRPr lang="de-AT" sz="1100" b="1" dirty="0">
              <a:solidFill>
                <a:srgbClr val="004B69"/>
              </a:solidFill>
              <a:latin typeface="Arial" pitchFamily="34" charset="0"/>
              <a:cs typeface="Arial" pitchFamily="34" charset="0"/>
            </a:endParaRPr>
          </a:p>
        </p:txBody>
      </p:sp>
      <p:pic>
        <p:nvPicPr>
          <p:cNvPr id="3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602" y="6455235"/>
            <a:ext cx="1041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Gerade Verbindung mit Pfeil 34"/>
          <p:cNvCxnSpPr>
            <a:stCxn id="33" idx="1"/>
          </p:cNvCxnSpPr>
          <p:nvPr/>
        </p:nvCxnSpPr>
        <p:spPr>
          <a:xfrm flipH="1">
            <a:off x="1336123" y="6628727"/>
            <a:ext cx="510379" cy="45828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4" name="Pfeil nach rechts 13"/>
          <p:cNvSpPr>
            <a:spLocks noChangeArrowheads="1"/>
          </p:cNvSpPr>
          <p:nvPr/>
        </p:nvSpPr>
        <p:spPr bwMode="auto">
          <a:xfrm rot="10800000">
            <a:off x="5749111" y="3059058"/>
            <a:ext cx="972814" cy="421708"/>
          </a:xfrm>
          <a:prstGeom prst="rightArrow">
            <a:avLst>
              <a:gd name="adj1" fmla="val 50000"/>
              <a:gd name="adj2" fmla="val 109297"/>
            </a:avLst>
          </a:prstGeom>
          <a:solidFill>
            <a:srgbClr val="FFFFFF"/>
          </a:solidFill>
          <a:ln w="38100" algn="ctr">
            <a:solidFill>
              <a:srgbClr val="FF0000"/>
            </a:solidFill>
            <a:round/>
            <a:headEnd/>
            <a:tailEnd/>
          </a:ln>
        </p:spPr>
      </p:sp>
      <p:sp>
        <p:nvSpPr>
          <p:cNvPr id="17" name="Ellipse 16"/>
          <p:cNvSpPr/>
          <p:nvPr/>
        </p:nvSpPr>
        <p:spPr>
          <a:xfrm rot="2619072">
            <a:off x="2042593" y="2867529"/>
            <a:ext cx="876327" cy="1692766"/>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cxnSp>
        <p:nvCxnSpPr>
          <p:cNvPr id="20" name="Gerade Verbindung mit Pfeil 19"/>
          <p:cNvCxnSpPr>
            <a:stCxn id="26" idx="0"/>
          </p:cNvCxnSpPr>
          <p:nvPr/>
        </p:nvCxnSpPr>
        <p:spPr>
          <a:xfrm flipH="1" flipV="1">
            <a:off x="980815" y="7456711"/>
            <a:ext cx="204288" cy="91259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a:stCxn id="33" idx="1"/>
          </p:cNvCxnSpPr>
          <p:nvPr/>
        </p:nvCxnSpPr>
        <p:spPr>
          <a:xfrm flipH="1">
            <a:off x="1336123" y="6628727"/>
            <a:ext cx="510379" cy="103988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2346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p:cNvSpPr txBox="1"/>
          <p:nvPr/>
        </p:nvSpPr>
        <p:spPr>
          <a:xfrm>
            <a:off x="147127" y="1724024"/>
            <a:ext cx="7268596" cy="4295776"/>
          </a:xfrm>
          <a:prstGeom prst="rect">
            <a:avLst/>
          </a:prstGeom>
          <a:noFill/>
        </p:spPr>
        <p:txBody>
          <a:bodyPr wrap="square" rtlCol="0">
            <a:noAutofit/>
          </a:bodyPr>
          <a:lstStyle/>
          <a:p>
            <a:r>
              <a:rPr lang="de-AT" sz="1100" dirty="0">
                <a:latin typeface="Arial"/>
                <a:cs typeface="Arial"/>
              </a:rPr>
              <a:t>Klemm- oder Schraubverbindungen locker vorziehen. </a:t>
            </a:r>
            <a:r>
              <a:rPr lang="de-AT" sz="1100" dirty="0" smtClean="0">
                <a:latin typeface="Arial"/>
                <a:cs typeface="Arial"/>
              </a:rPr>
              <a:t>Die REMUS Abgasanlage ausrichten </a:t>
            </a:r>
            <a:r>
              <a:rPr lang="de-AT" sz="1100" dirty="0">
                <a:latin typeface="Arial"/>
                <a:cs typeface="Arial"/>
              </a:rPr>
              <a:t>und die Verbindungen fest anziehen</a:t>
            </a:r>
            <a:r>
              <a:rPr lang="de-AT" sz="1100" dirty="0" smtClean="0">
                <a:latin typeface="Arial"/>
                <a:cs typeface="Arial"/>
              </a:rPr>
              <a:t>. Motor kurz anlassen und den kompletten REMUS Sportschalldämpfer auf Dichtheit überprüfen. Sämtliche Bauteile, sowohl im kalten als auch im betriebswarmen Zustand auf Funktion und genügend </a:t>
            </a:r>
            <a:r>
              <a:rPr lang="de-AT" sz="1100" dirty="0" err="1" smtClean="0">
                <a:latin typeface="Arial"/>
                <a:cs typeface="Arial"/>
              </a:rPr>
              <a:t>Freigängigkeit</a:t>
            </a:r>
            <a:r>
              <a:rPr lang="de-AT" sz="1100" dirty="0" smtClean="0">
                <a:latin typeface="Arial"/>
                <a:cs typeface="Arial"/>
              </a:rPr>
              <a:t> überprüfen. Achten Sie dabei auf einen ausreichend belüfteten Montageraum.</a:t>
            </a:r>
          </a:p>
          <a:p>
            <a:r>
              <a:rPr lang="de-AT" sz="1100" dirty="0" smtClean="0">
                <a:latin typeface="Arial"/>
                <a:cs typeface="Arial"/>
              </a:rPr>
              <a:t>Nach ca. 500 km alle Befestigungspunkte bzw. -elemente auf deren Funktionstüchtigkeit überprüfen und die </a:t>
            </a:r>
            <a:r>
              <a:rPr lang="en-US" sz="1100" dirty="0" err="1" smtClean="0">
                <a:latin typeface="Arial"/>
                <a:cs typeface="Arial"/>
              </a:rPr>
              <a:t>Befestigungsschrauben</a:t>
            </a:r>
            <a:r>
              <a:rPr lang="en-US" sz="1100" dirty="0" smtClean="0">
                <a:latin typeface="Arial"/>
                <a:cs typeface="Arial"/>
              </a:rPr>
              <a:t> </a:t>
            </a:r>
            <a:r>
              <a:rPr lang="en-US" sz="1100" dirty="0" err="1" smtClean="0">
                <a:latin typeface="Arial"/>
                <a:cs typeface="Arial"/>
              </a:rPr>
              <a:t>nachziehen</a:t>
            </a:r>
            <a:r>
              <a:rPr lang="en-US" sz="1100" dirty="0" smtClean="0">
                <a:latin typeface="Arial"/>
                <a:cs typeface="Arial"/>
              </a:rPr>
              <a:t>. </a:t>
            </a:r>
          </a:p>
          <a:p>
            <a:endParaRPr lang="en-US" sz="1100" dirty="0" smtClean="0">
              <a:latin typeface="Arial"/>
              <a:cs typeface="Arial"/>
            </a:endParaRPr>
          </a:p>
          <a:p>
            <a:r>
              <a:rPr lang="de-AT" sz="1100" dirty="0" smtClean="0">
                <a:latin typeface="Arial"/>
                <a:cs typeface="Arial"/>
              </a:rPr>
              <a:t>Die Innenrohre der(s) </a:t>
            </a:r>
            <a:r>
              <a:rPr lang="de-AT" sz="1100" dirty="0" err="1" smtClean="0">
                <a:latin typeface="Arial"/>
                <a:cs typeface="Arial"/>
              </a:rPr>
              <a:t>Endrohre</a:t>
            </a:r>
            <a:r>
              <a:rPr lang="de-AT" sz="1100" dirty="0" smtClean="0">
                <a:latin typeface="Arial"/>
                <a:cs typeface="Arial"/>
              </a:rPr>
              <a:t>(s) sind aus hochwertigem </a:t>
            </a:r>
            <a:r>
              <a:rPr lang="de-AT" sz="1100" dirty="0" err="1" smtClean="0">
                <a:latin typeface="Arial"/>
                <a:cs typeface="Arial"/>
              </a:rPr>
              <a:t>rost</a:t>
            </a:r>
            <a:r>
              <a:rPr lang="de-AT" sz="1100" dirty="0" smtClean="0">
                <a:latin typeface="Arial"/>
                <a:cs typeface="Arial"/>
              </a:rPr>
              <a:t>- und säurebeständigen Edelstahl. Diverse Rückstände auf den Innenrohren können jedoch zu Flugrostbildung führen. Diese Ablage ist aus optischen Gründen mit einer Bürste oder dergleichen zu entfernen. </a:t>
            </a:r>
            <a:r>
              <a:rPr lang="en-US" sz="1100" dirty="0" err="1" smtClean="0">
                <a:latin typeface="Arial"/>
                <a:cs typeface="Arial"/>
              </a:rPr>
              <a:t>Gelegentliches</a:t>
            </a:r>
            <a:r>
              <a:rPr lang="en-US" sz="1100" dirty="0" smtClean="0">
                <a:latin typeface="Arial"/>
                <a:cs typeface="Arial"/>
              </a:rPr>
              <a:t> </a:t>
            </a:r>
            <a:r>
              <a:rPr lang="en-US" sz="1100" dirty="0" err="1" smtClean="0">
                <a:latin typeface="Arial"/>
                <a:cs typeface="Arial"/>
              </a:rPr>
              <a:t>Ölen</a:t>
            </a:r>
            <a:r>
              <a:rPr lang="en-US" sz="1100" dirty="0" smtClean="0">
                <a:latin typeface="Arial"/>
                <a:cs typeface="Arial"/>
              </a:rPr>
              <a:t> </a:t>
            </a:r>
            <a:r>
              <a:rPr lang="en-US" sz="1100" dirty="0" err="1" smtClean="0">
                <a:latin typeface="Arial"/>
                <a:cs typeface="Arial"/>
              </a:rPr>
              <a:t>der</a:t>
            </a:r>
            <a:r>
              <a:rPr lang="en-US" sz="1100" dirty="0" smtClean="0">
                <a:latin typeface="Arial"/>
                <a:cs typeface="Arial"/>
              </a:rPr>
              <a:t> </a:t>
            </a:r>
            <a:r>
              <a:rPr lang="en-US" sz="1100" dirty="0" err="1" smtClean="0">
                <a:latin typeface="Arial"/>
                <a:cs typeface="Arial"/>
              </a:rPr>
              <a:t>Innenrohre</a:t>
            </a:r>
            <a:r>
              <a:rPr lang="en-US" sz="1100" dirty="0" smtClean="0">
                <a:latin typeface="Arial"/>
                <a:cs typeface="Arial"/>
              </a:rPr>
              <a:t> </a:t>
            </a:r>
            <a:r>
              <a:rPr lang="en-US" sz="1100" dirty="0" err="1" smtClean="0">
                <a:latin typeface="Arial"/>
                <a:cs typeface="Arial"/>
              </a:rPr>
              <a:t>ist</a:t>
            </a:r>
            <a:r>
              <a:rPr lang="en-US" sz="1100" dirty="0" smtClean="0">
                <a:latin typeface="Arial"/>
                <a:cs typeface="Arial"/>
              </a:rPr>
              <a:t> von </a:t>
            </a:r>
            <a:r>
              <a:rPr lang="en-US" sz="1100" dirty="0" err="1" smtClean="0">
                <a:latin typeface="Arial"/>
                <a:cs typeface="Arial"/>
              </a:rPr>
              <a:t>Vorteil</a:t>
            </a:r>
            <a:r>
              <a:rPr lang="en-US" sz="1100" dirty="0" smtClean="0">
                <a:latin typeface="Arial"/>
                <a:cs typeface="Arial"/>
              </a:rPr>
              <a:t>. </a:t>
            </a:r>
            <a:r>
              <a:rPr lang="de-AT" sz="1100" dirty="0" smtClean="0">
                <a:latin typeface="Arial"/>
                <a:cs typeface="Arial"/>
              </a:rPr>
              <a:t>Um das gepflegte Aussehen der rostfreien sowie verchromten Edelstahlendrohre auf Dauer zu gewährleisten, ist eine einfache Reinigung notwendig. </a:t>
            </a:r>
            <a:r>
              <a:rPr lang="en-US" sz="1100" dirty="0" err="1" smtClean="0">
                <a:latin typeface="Arial"/>
                <a:cs typeface="Arial"/>
              </a:rPr>
              <a:t>Vor</a:t>
            </a:r>
            <a:r>
              <a:rPr lang="en-US" sz="1100" dirty="0" smtClean="0">
                <a:latin typeface="Arial"/>
                <a:cs typeface="Arial"/>
              </a:rPr>
              <a:t> </a:t>
            </a:r>
            <a:r>
              <a:rPr lang="en-US" sz="1100" dirty="0" err="1" smtClean="0">
                <a:latin typeface="Arial"/>
                <a:cs typeface="Arial"/>
              </a:rPr>
              <a:t>allem</a:t>
            </a:r>
            <a:r>
              <a:rPr lang="en-US" sz="1100" dirty="0" smtClean="0">
                <a:latin typeface="Arial"/>
                <a:cs typeface="Arial"/>
              </a:rPr>
              <a:t> </a:t>
            </a:r>
            <a:r>
              <a:rPr lang="en-US" sz="1100" dirty="0" err="1" smtClean="0">
                <a:latin typeface="Arial"/>
                <a:cs typeface="Arial"/>
              </a:rPr>
              <a:t>Salzablagerungen</a:t>
            </a:r>
            <a:r>
              <a:rPr lang="en-US" sz="1100" dirty="0" smtClean="0">
                <a:latin typeface="Arial"/>
                <a:cs typeface="Arial"/>
              </a:rPr>
              <a:t> </a:t>
            </a:r>
            <a:r>
              <a:rPr lang="en-US" sz="1100" dirty="0" err="1" smtClean="0">
                <a:latin typeface="Arial"/>
                <a:cs typeface="Arial"/>
              </a:rPr>
              <a:t>müssen</a:t>
            </a:r>
            <a:r>
              <a:rPr lang="en-US" sz="1100" dirty="0" smtClean="0">
                <a:latin typeface="Arial"/>
                <a:cs typeface="Arial"/>
              </a:rPr>
              <a:t> </a:t>
            </a:r>
            <a:r>
              <a:rPr lang="en-US" sz="1100" dirty="0" err="1" smtClean="0">
                <a:latin typeface="Arial"/>
                <a:cs typeface="Arial"/>
              </a:rPr>
              <a:t>umgehend</a:t>
            </a:r>
            <a:r>
              <a:rPr lang="en-US" sz="1100" dirty="0" smtClean="0">
                <a:latin typeface="Arial"/>
                <a:cs typeface="Arial"/>
              </a:rPr>
              <a:t> </a:t>
            </a:r>
            <a:r>
              <a:rPr lang="en-US" sz="1100" dirty="0" err="1" smtClean="0">
                <a:latin typeface="Arial"/>
                <a:cs typeface="Arial"/>
              </a:rPr>
              <a:t>mit</a:t>
            </a:r>
            <a:r>
              <a:rPr lang="en-US" sz="1100" dirty="0" smtClean="0">
                <a:latin typeface="Arial"/>
                <a:cs typeface="Arial"/>
              </a:rPr>
              <a:t> </a:t>
            </a:r>
            <a:r>
              <a:rPr lang="en-US" sz="1100" dirty="0" err="1" smtClean="0">
                <a:latin typeface="Arial"/>
                <a:cs typeface="Arial"/>
              </a:rPr>
              <a:t>Wasser</a:t>
            </a:r>
            <a:r>
              <a:rPr lang="en-US" sz="1100" dirty="0" smtClean="0">
                <a:latin typeface="Arial"/>
                <a:cs typeface="Arial"/>
              </a:rPr>
              <a:t> </a:t>
            </a:r>
            <a:r>
              <a:rPr lang="en-US" sz="1100" dirty="0" err="1" smtClean="0">
                <a:latin typeface="Arial"/>
                <a:cs typeface="Arial"/>
              </a:rPr>
              <a:t>entfernt</a:t>
            </a:r>
            <a:r>
              <a:rPr lang="en-US" sz="1100" dirty="0" smtClean="0">
                <a:latin typeface="Arial"/>
                <a:cs typeface="Arial"/>
              </a:rPr>
              <a:t> </a:t>
            </a:r>
            <a:r>
              <a:rPr lang="en-US" sz="1100" dirty="0" err="1" smtClean="0">
                <a:latin typeface="Arial"/>
                <a:cs typeface="Arial"/>
              </a:rPr>
              <a:t>werden</a:t>
            </a:r>
            <a:r>
              <a:rPr lang="en-GB" sz="1100" dirty="0" smtClean="0">
                <a:latin typeface="Arial"/>
                <a:cs typeface="Arial"/>
              </a:rPr>
              <a:t>.</a:t>
            </a:r>
            <a:endParaRPr lang="de-AT" sz="1100" dirty="0" smtClean="0">
              <a:latin typeface="Arial"/>
              <a:cs typeface="Arial"/>
            </a:endParaRPr>
          </a:p>
          <a:p>
            <a:endParaRPr lang="de-AT" sz="1100" dirty="0">
              <a:latin typeface="Arial"/>
              <a:cs typeface="Arial"/>
            </a:endParaRPr>
          </a:p>
          <a:p>
            <a:r>
              <a:rPr lang="en-US" sz="1100" dirty="0" smtClean="0">
                <a:solidFill>
                  <a:srgbClr val="004B69"/>
                </a:solidFill>
                <a:latin typeface="Arial"/>
                <a:cs typeface="Arial"/>
              </a:rPr>
              <a:t>Slightly tighten the clamp- and bolted connections. Align </a:t>
            </a:r>
            <a:r>
              <a:rPr lang="en-US" sz="1100" dirty="0">
                <a:solidFill>
                  <a:srgbClr val="004B69"/>
                </a:solidFill>
                <a:latin typeface="Arial"/>
                <a:cs typeface="Arial"/>
              </a:rPr>
              <a:t>the </a:t>
            </a:r>
            <a:r>
              <a:rPr lang="en-US" sz="1100" dirty="0" smtClean="0">
                <a:solidFill>
                  <a:srgbClr val="004B69"/>
                </a:solidFill>
                <a:latin typeface="Arial"/>
                <a:cs typeface="Arial"/>
              </a:rPr>
              <a:t>REMUS exhaust system, and </a:t>
            </a:r>
            <a:r>
              <a:rPr lang="en-US" sz="1100" dirty="0">
                <a:solidFill>
                  <a:srgbClr val="004B69"/>
                </a:solidFill>
                <a:latin typeface="Arial"/>
                <a:cs typeface="Arial"/>
              </a:rPr>
              <a:t>tighten the connections. </a:t>
            </a:r>
            <a:r>
              <a:rPr lang="en-US" sz="1100" dirty="0" smtClean="0">
                <a:solidFill>
                  <a:srgbClr val="004B69"/>
                </a:solidFill>
                <a:latin typeface="Arial"/>
                <a:cs typeface="Arial"/>
              </a:rPr>
              <a:t>Start </a:t>
            </a:r>
            <a:r>
              <a:rPr lang="en-US" sz="1100" dirty="0">
                <a:solidFill>
                  <a:srgbClr val="004B69"/>
                </a:solidFill>
                <a:latin typeface="Arial"/>
                <a:cs typeface="Arial"/>
              </a:rPr>
              <a:t>the engine and test the whole system for leaks</a:t>
            </a:r>
            <a:r>
              <a:rPr lang="en-US" sz="1100" dirty="0" smtClean="0">
                <a:solidFill>
                  <a:srgbClr val="FF0000"/>
                </a:solidFill>
                <a:latin typeface="Arial"/>
                <a:cs typeface="Arial"/>
              </a:rPr>
              <a:t>. </a:t>
            </a:r>
            <a:r>
              <a:rPr lang="en-US" sz="1100" dirty="0" smtClean="0">
                <a:solidFill>
                  <a:srgbClr val="004B69"/>
                </a:solidFill>
                <a:latin typeface="Arial"/>
                <a:cs typeface="Arial"/>
              </a:rPr>
              <a:t>Check </a:t>
            </a:r>
            <a:r>
              <a:rPr lang="en-US" sz="1100" dirty="0">
                <a:solidFill>
                  <a:srgbClr val="004B69"/>
                </a:solidFill>
                <a:latin typeface="Arial"/>
                <a:cs typeface="Arial"/>
              </a:rPr>
              <a:t>all components for proper operation and sufficient clearance, both in cold and in operative </a:t>
            </a:r>
            <a:r>
              <a:rPr lang="en-US" sz="1100" dirty="0" smtClean="0">
                <a:solidFill>
                  <a:srgbClr val="004B69"/>
                </a:solidFill>
                <a:latin typeface="Arial"/>
                <a:cs typeface="Arial"/>
              </a:rPr>
              <a:t>condition. Pay </a:t>
            </a:r>
            <a:r>
              <a:rPr lang="en-US" sz="1100" dirty="0">
                <a:solidFill>
                  <a:srgbClr val="004B69"/>
                </a:solidFill>
                <a:latin typeface="Arial"/>
                <a:cs typeface="Arial"/>
              </a:rPr>
              <a:t>attention that the workplace </a:t>
            </a:r>
            <a:r>
              <a:rPr lang="en-US" sz="1100" dirty="0" smtClean="0">
                <a:solidFill>
                  <a:srgbClr val="004B69"/>
                </a:solidFill>
                <a:latin typeface="Arial"/>
                <a:cs typeface="Arial"/>
              </a:rPr>
              <a:t>is adequately ventilated.</a:t>
            </a:r>
            <a:endParaRPr lang="de-AT" sz="1100" dirty="0">
              <a:solidFill>
                <a:srgbClr val="004B69"/>
              </a:solidFill>
              <a:latin typeface="Arial"/>
              <a:cs typeface="Arial"/>
            </a:endParaRPr>
          </a:p>
          <a:p>
            <a:r>
              <a:rPr lang="en-US" sz="1100" dirty="0" smtClean="0">
                <a:solidFill>
                  <a:srgbClr val="004B69"/>
                </a:solidFill>
                <a:latin typeface="Arial"/>
                <a:cs typeface="Arial"/>
              </a:rPr>
              <a:t>After 300 miles </a:t>
            </a:r>
            <a:r>
              <a:rPr lang="en-US" sz="1100" dirty="0">
                <a:solidFill>
                  <a:srgbClr val="004B69"/>
                </a:solidFill>
                <a:latin typeface="Arial"/>
                <a:cs typeface="Arial"/>
              </a:rPr>
              <a:t>check all fixation points according to tightness and function. </a:t>
            </a:r>
            <a:endParaRPr lang="en-US" sz="1100" dirty="0" smtClean="0">
              <a:solidFill>
                <a:srgbClr val="004B69"/>
              </a:solidFill>
              <a:latin typeface="Arial"/>
              <a:cs typeface="Arial"/>
            </a:endParaRPr>
          </a:p>
          <a:p>
            <a:r>
              <a:rPr lang="de-AT" sz="1100" dirty="0" err="1" smtClean="0">
                <a:solidFill>
                  <a:srgbClr val="004B69"/>
                </a:solidFill>
                <a:latin typeface="Arial"/>
                <a:cs typeface="Arial"/>
              </a:rPr>
              <a:t>If</a:t>
            </a:r>
            <a:r>
              <a:rPr lang="de-AT" sz="1100" dirty="0" smtClean="0">
                <a:solidFill>
                  <a:srgbClr val="004B69"/>
                </a:solidFill>
                <a:latin typeface="Arial"/>
                <a:cs typeface="Arial"/>
              </a:rPr>
              <a:t> </a:t>
            </a:r>
            <a:r>
              <a:rPr lang="de-AT" sz="1100" dirty="0" err="1">
                <a:solidFill>
                  <a:srgbClr val="004B69"/>
                </a:solidFill>
                <a:latin typeface="Arial"/>
                <a:cs typeface="Arial"/>
              </a:rPr>
              <a:t>necessary</a:t>
            </a:r>
            <a:r>
              <a:rPr lang="de-AT" sz="1100" dirty="0">
                <a:solidFill>
                  <a:srgbClr val="004B69"/>
                </a:solidFill>
                <a:latin typeface="Arial"/>
                <a:cs typeface="Arial"/>
              </a:rPr>
              <a:t>, </a:t>
            </a:r>
            <a:r>
              <a:rPr lang="de-AT" sz="1100" dirty="0" err="1">
                <a:solidFill>
                  <a:srgbClr val="004B69"/>
                </a:solidFill>
                <a:latin typeface="Arial"/>
                <a:cs typeface="Arial"/>
              </a:rPr>
              <a:t>re-tighten</a:t>
            </a:r>
            <a:r>
              <a:rPr lang="de-AT" sz="1100" dirty="0">
                <a:solidFill>
                  <a:srgbClr val="004B69"/>
                </a:solidFill>
                <a:latin typeface="Arial"/>
                <a:cs typeface="Arial"/>
              </a:rPr>
              <a:t> </a:t>
            </a:r>
            <a:r>
              <a:rPr lang="de-AT" sz="1100" dirty="0" err="1">
                <a:solidFill>
                  <a:srgbClr val="004B69"/>
                </a:solidFill>
                <a:latin typeface="Arial"/>
                <a:cs typeface="Arial"/>
              </a:rPr>
              <a:t>the</a:t>
            </a:r>
            <a:r>
              <a:rPr lang="de-AT" sz="1100" dirty="0">
                <a:solidFill>
                  <a:srgbClr val="004B69"/>
                </a:solidFill>
                <a:latin typeface="Arial"/>
                <a:cs typeface="Arial"/>
              </a:rPr>
              <a:t> </a:t>
            </a:r>
            <a:r>
              <a:rPr lang="de-AT" sz="1100" dirty="0" err="1">
                <a:solidFill>
                  <a:srgbClr val="004B69"/>
                </a:solidFill>
                <a:latin typeface="Arial"/>
                <a:cs typeface="Arial"/>
              </a:rPr>
              <a:t>bolted</a:t>
            </a:r>
            <a:r>
              <a:rPr lang="de-AT" sz="1100" dirty="0">
                <a:solidFill>
                  <a:srgbClr val="004B69"/>
                </a:solidFill>
                <a:latin typeface="Arial"/>
                <a:cs typeface="Arial"/>
              </a:rPr>
              <a:t> </a:t>
            </a:r>
            <a:r>
              <a:rPr lang="de-AT" sz="1100" dirty="0" err="1">
                <a:solidFill>
                  <a:srgbClr val="004B69"/>
                </a:solidFill>
                <a:latin typeface="Arial"/>
                <a:cs typeface="Arial"/>
              </a:rPr>
              <a:t>connections</a:t>
            </a:r>
            <a:r>
              <a:rPr lang="de-AT" sz="1100" dirty="0">
                <a:solidFill>
                  <a:srgbClr val="004B69"/>
                </a:solidFill>
                <a:latin typeface="Arial"/>
                <a:cs typeface="Arial"/>
              </a:rPr>
              <a:t>! </a:t>
            </a:r>
            <a:endParaRPr lang="de-AT" sz="1100" dirty="0" smtClean="0">
              <a:solidFill>
                <a:srgbClr val="004B69"/>
              </a:solidFill>
              <a:latin typeface="Arial"/>
              <a:cs typeface="Arial"/>
            </a:endParaRPr>
          </a:p>
          <a:p>
            <a:endParaRPr lang="de-AT" sz="1100" dirty="0" smtClean="0">
              <a:solidFill>
                <a:srgbClr val="004B69"/>
              </a:solidFill>
              <a:latin typeface="Arial"/>
              <a:cs typeface="Arial"/>
            </a:endParaRPr>
          </a:p>
          <a:p>
            <a:r>
              <a:rPr lang="en-US" sz="1100" dirty="0">
                <a:solidFill>
                  <a:srgbClr val="004B69"/>
                </a:solidFill>
                <a:latin typeface="Arial"/>
                <a:cs typeface="Arial"/>
              </a:rPr>
              <a:t>The inner pipes and tailpipe(s) are constructed from high-grade rust-and acid-proof stainless steel. Residual deposits could however lead to the formation of a thin rust film. For optical reasons these deposits should be removed with a brush or something similar. The occasional oiling of the components is recommended. To keep the shiny appearance of the stainless steel and chromed parts, periodical cleaning must be carried out. Please ensure that road salt is removed as soon as possible by using water.</a:t>
            </a:r>
            <a:endParaRPr lang="de-AT" sz="1100" dirty="0">
              <a:solidFill>
                <a:srgbClr val="004B69"/>
              </a:solidFill>
              <a:latin typeface="Arial"/>
              <a:cs typeface="Arial"/>
            </a:endParaRPr>
          </a:p>
          <a:p>
            <a:r>
              <a:rPr lang="en-US" sz="1100" dirty="0" smtClean="0"/>
              <a:t/>
            </a:r>
            <a:br>
              <a:rPr lang="en-US" sz="1100" dirty="0" smtClean="0"/>
            </a:br>
            <a:endParaRPr lang="de-AT" sz="1100" dirty="0">
              <a:solidFill>
                <a:srgbClr val="004B69"/>
              </a:solidFill>
              <a:latin typeface="Arial"/>
              <a:cs typeface="Arial"/>
            </a:endParaRPr>
          </a:p>
        </p:txBody>
      </p:sp>
    </p:spTree>
    <p:extLst>
      <p:ext uri="{BB962C8B-B14F-4D97-AF65-F5344CB8AC3E}">
        <p14:creationId xmlns:p14="http://schemas.microsoft.com/office/powerpoint/2010/main" val="2845888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MUS MA Tit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lt1"/>
        </a:solidFill>
        <a:ln w="25400" cmpd="sng">
          <a:noFill/>
        </a:ln>
      </a:spPr>
      <a:bodyPr wrap="square" lIns="72000" tIns="72000" rIns="72000" bIns="72000" rtlCol="0" anchor="ctr">
        <a:noAutofit/>
      </a:bodyPr>
      <a:lstStyle>
        <a:defPPr>
          <a:defRPr sz="1200" b="1" dirty="0">
            <a:latin typeface="Arial" pitchFamily="34" charset="0"/>
            <a:cs typeface="Arial" pitchFamily="34" charset="0"/>
          </a:defRPr>
        </a:defPPr>
      </a:lstStyle>
      <a:style>
        <a:lnRef idx="0">
          <a:scrgbClr r="0" g="0" b="0"/>
        </a:lnRef>
        <a:fillRef idx="0">
          <a:scrgbClr r="0" g="0" b="0"/>
        </a:fillRef>
        <a:effectRef idx="0">
          <a:scrgbClr r="0" g="0" b="0"/>
        </a:effectRef>
        <a:fontRef idx="minor">
          <a:schemeClr val="dk1"/>
        </a:fontRef>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645</Words>
  <Application>Microsoft Office PowerPoint</Application>
  <PresentationFormat>Benutzerdefiniert</PresentationFormat>
  <Paragraphs>36</Paragraphs>
  <Slides>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vt:i4>
      </vt:variant>
    </vt:vector>
  </HeadingPairs>
  <TitlesOfParts>
    <vt:vector size="9" baseType="lpstr">
      <vt:lpstr>Arial</vt:lpstr>
      <vt:lpstr>Calibri</vt:lpstr>
      <vt:lpstr>Wingdings</vt:lpstr>
      <vt:lpstr>REMUS MA Titel</vt:lpstr>
      <vt:lpstr>PowerPoint-Präsentation</vt:lpstr>
      <vt:lpstr>PowerPoint-Präsentation</vt:lpstr>
      <vt:lpstr>PowerPoint-Präsentation</vt:lpstr>
      <vt:lpstr>PowerPoint-Präsentation</vt:lpstr>
      <vt:lpstr>PowerPoint-Präsentation</vt:lpstr>
    </vt:vector>
  </TitlesOfParts>
  <Company>REMUS Innovation GmbH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Dieter Weitensfelder</dc:creator>
  <cp:lastModifiedBy>Martin Zellacher</cp:lastModifiedBy>
  <cp:revision>84</cp:revision>
  <cp:lastPrinted>2014-12-09T12:41:29Z</cp:lastPrinted>
  <dcterms:created xsi:type="dcterms:W3CDTF">2014-12-09T10:12:43Z</dcterms:created>
  <dcterms:modified xsi:type="dcterms:W3CDTF">2018-10-29T08:36:23Z</dcterms:modified>
</cp:coreProperties>
</file>